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63"/>
    <p:sldMasterId id="2147483684" r:id="rId64"/>
    <p:sldMasterId id="2147483672" r:id="rId65"/>
    <p:sldMasterId id="2147483739" r:id="rId66"/>
    <p:sldMasterId id="2147483763" r:id="rId67"/>
    <p:sldMasterId id="2147483775" r:id="rId68"/>
  </p:sldMasterIdLst>
  <p:notesMasterIdLst>
    <p:notesMasterId r:id="rId103"/>
  </p:notesMasterIdLst>
  <p:sldIdLst>
    <p:sldId id="780" r:id="rId69"/>
    <p:sldId id="796" r:id="rId70"/>
    <p:sldId id="752" r:id="rId71"/>
    <p:sldId id="785" r:id="rId72"/>
    <p:sldId id="733" r:id="rId73"/>
    <p:sldId id="734" r:id="rId74"/>
    <p:sldId id="735" r:id="rId75"/>
    <p:sldId id="725" r:id="rId76"/>
    <p:sldId id="737" r:id="rId77"/>
    <p:sldId id="742" r:id="rId78"/>
    <p:sldId id="786" r:id="rId79"/>
    <p:sldId id="797" r:id="rId80"/>
    <p:sldId id="798" r:id="rId81"/>
    <p:sldId id="799" r:id="rId82"/>
    <p:sldId id="800" r:id="rId83"/>
    <p:sldId id="820" r:id="rId84"/>
    <p:sldId id="802" r:id="rId85"/>
    <p:sldId id="803" r:id="rId86"/>
    <p:sldId id="804" r:id="rId87"/>
    <p:sldId id="805" r:id="rId88"/>
    <p:sldId id="806" r:id="rId89"/>
    <p:sldId id="807" r:id="rId90"/>
    <p:sldId id="808" r:id="rId91"/>
    <p:sldId id="809" r:id="rId92"/>
    <p:sldId id="810" r:id="rId93"/>
    <p:sldId id="811" r:id="rId94"/>
    <p:sldId id="812" r:id="rId95"/>
    <p:sldId id="813" r:id="rId96"/>
    <p:sldId id="814" r:id="rId97"/>
    <p:sldId id="815" r:id="rId98"/>
    <p:sldId id="816" r:id="rId99"/>
    <p:sldId id="817" r:id="rId100"/>
    <p:sldId id="818" r:id="rId101"/>
    <p:sldId id="819"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16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tham, Michelle" initials="L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4C"/>
    <a:srgbClr val="006600"/>
    <a:srgbClr val="0000FF"/>
    <a:srgbClr val="4D4D4D"/>
    <a:srgbClr val="777777"/>
    <a:srgbClr val="245590"/>
    <a:srgbClr val="FFFF00"/>
    <a:srgbClr val="FFFF66"/>
    <a:srgbClr val="000066"/>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925" autoAdjust="0"/>
    <p:restoredTop sz="95588" autoAdjust="0"/>
  </p:normalViewPr>
  <p:slideViewPr>
    <p:cSldViewPr snapToGrid="0">
      <p:cViewPr varScale="1">
        <p:scale>
          <a:sx n="92" d="100"/>
          <a:sy n="92" d="100"/>
        </p:scale>
        <p:origin x="473" y="41"/>
      </p:cViewPr>
      <p:guideLst>
        <p:guide orient="horz" pos="4032"/>
        <p:guide pos="168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Master" Target="slideMasters/slideMaster1.xml"/><Relationship Id="rId68" Type="http://schemas.openxmlformats.org/officeDocument/2006/relationships/slideMaster" Target="slideMasters/slideMaster6.xml"/><Relationship Id="rId84" Type="http://schemas.openxmlformats.org/officeDocument/2006/relationships/slide" Target="slides/slide16.xml"/><Relationship Id="rId89" Type="http://schemas.openxmlformats.org/officeDocument/2006/relationships/slide" Target="slides/slide21.xml"/><Relationship Id="rId7" Type="http://schemas.openxmlformats.org/officeDocument/2006/relationships/customXml" Target="../customXml/item7.xml"/><Relationship Id="rId71" Type="http://schemas.openxmlformats.org/officeDocument/2006/relationships/slide" Target="slides/slide3.xml"/><Relationship Id="rId92" Type="http://schemas.openxmlformats.org/officeDocument/2006/relationships/slide" Target="slides/slide24.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07" Type="http://schemas.openxmlformats.org/officeDocument/2006/relationships/theme" Target="theme/theme1.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slideMaster" Target="slideMasters/slideMaster4.xml"/><Relationship Id="rId74" Type="http://schemas.openxmlformats.org/officeDocument/2006/relationships/slide" Target="slides/slide6.xml"/><Relationship Id="rId79" Type="http://schemas.openxmlformats.org/officeDocument/2006/relationships/slide" Target="slides/slide11.xml"/><Relationship Id="rId87" Type="http://schemas.openxmlformats.org/officeDocument/2006/relationships/slide" Target="slides/slide19.xml"/><Relationship Id="rId102" Type="http://schemas.openxmlformats.org/officeDocument/2006/relationships/slide" Target="slides/slide34.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4.xml"/><Relationship Id="rId90" Type="http://schemas.openxmlformats.org/officeDocument/2006/relationships/slide" Target="slides/slide22.xml"/><Relationship Id="rId95" Type="http://schemas.openxmlformats.org/officeDocument/2006/relationships/slide" Target="slides/slide27.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slideMaster" Target="slideMasters/slideMaster2.xml"/><Relationship Id="rId69" Type="http://schemas.openxmlformats.org/officeDocument/2006/relationships/slide" Target="slides/slide1.xml"/><Relationship Id="rId77" Type="http://schemas.openxmlformats.org/officeDocument/2006/relationships/slide" Target="slides/slide9.xml"/><Relationship Id="rId100" Type="http://schemas.openxmlformats.org/officeDocument/2006/relationships/slide" Target="slides/slide32.xml"/><Relationship Id="rId105"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4.xml"/><Relationship Id="rId80" Type="http://schemas.openxmlformats.org/officeDocument/2006/relationships/slide" Target="slides/slide12.xml"/><Relationship Id="rId85" Type="http://schemas.openxmlformats.org/officeDocument/2006/relationships/slide" Target="slides/slide17.xml"/><Relationship Id="rId93" Type="http://schemas.openxmlformats.org/officeDocument/2006/relationships/slide" Target="slides/slide25.xml"/><Relationship Id="rId98"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Master" Target="slideMasters/slideMaster5.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2.xml"/><Relationship Id="rId75" Type="http://schemas.openxmlformats.org/officeDocument/2006/relationships/slide" Target="slides/slide7.xml"/><Relationship Id="rId83" Type="http://schemas.openxmlformats.org/officeDocument/2006/relationships/slide" Target="slides/slide15.xml"/><Relationship Id="rId88" Type="http://schemas.openxmlformats.org/officeDocument/2006/relationships/slide" Target="slides/slide20.xml"/><Relationship Id="rId91" Type="http://schemas.openxmlformats.org/officeDocument/2006/relationships/slide" Target="slides/slide23.xml"/><Relationship Id="rId96"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slideMaster" Target="slideMasters/slideMaster3.xml"/><Relationship Id="rId73" Type="http://schemas.openxmlformats.org/officeDocument/2006/relationships/slide" Target="slides/slide5.xml"/><Relationship Id="rId78" Type="http://schemas.openxmlformats.org/officeDocument/2006/relationships/slide" Target="slides/slide10.xml"/><Relationship Id="rId81" Type="http://schemas.openxmlformats.org/officeDocument/2006/relationships/slide" Target="slides/slide13.xml"/><Relationship Id="rId86" Type="http://schemas.openxmlformats.org/officeDocument/2006/relationships/slide" Target="slides/slide18.xml"/><Relationship Id="rId94" Type="http://schemas.openxmlformats.org/officeDocument/2006/relationships/slide" Target="slides/slide26.xml"/><Relationship Id="rId99" Type="http://schemas.openxmlformats.org/officeDocument/2006/relationships/slide" Target="slides/slide31.xml"/><Relationship Id="rId101" Type="http://schemas.openxmlformats.org/officeDocument/2006/relationships/slide" Target="slides/slide33.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8.xml"/><Relationship Id="rId97" Type="http://schemas.openxmlformats.org/officeDocument/2006/relationships/slide" Target="slides/slide29.xml"/><Relationship Id="rId10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5EEB4-4B19-4D7B-A00B-4977CCBA3469}" type="datetimeFigureOut">
              <a:rPr lang="en-US" smtClean="0"/>
              <a:t>5/16/2018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720E1-DBA2-4208-816C-ED3D26BD5957}" type="slidenum">
              <a:rPr lang="en-US" smtClean="0"/>
              <a:t>‹#›</a:t>
            </a:fld>
            <a:endParaRPr lang="en-US" dirty="0"/>
          </a:p>
        </p:txBody>
      </p:sp>
    </p:spTree>
    <p:extLst>
      <p:ext uri="{BB962C8B-B14F-4D97-AF65-F5344CB8AC3E}">
        <p14:creationId xmlns:p14="http://schemas.microsoft.com/office/powerpoint/2010/main" val="4179930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epa.gov/water-research/visualizing-ecosystem-land-management-assessments-velma-model-20"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onlinelibrary.wiley.com/doi/10.1029/2012WR012994/full" TargetMode="External"/><Relationship Id="rId4" Type="http://schemas.openxmlformats.org/officeDocument/2006/relationships/hyperlink" Target="http://onlinelibrary.wiley.com/doi/10.1029/2010WR010165/ful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3929C87-8EF5-4754-8FDA-33DB817F62F2}" type="slidenum">
              <a:rPr lang="en-US" smtClean="0"/>
              <a:pPr/>
              <a:t>1</a:t>
            </a:fld>
            <a:endParaRPr lang="en-US" dirty="0"/>
          </a:p>
        </p:txBody>
      </p:sp>
    </p:spTree>
    <p:extLst>
      <p:ext uri="{BB962C8B-B14F-4D97-AF65-F5344CB8AC3E}">
        <p14:creationId xmlns:p14="http://schemas.microsoft.com/office/powerpoint/2010/main" val="75501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DA12FD86-A310-4880-9EC0-76FA5E413B41}" type="slidenum">
              <a:rPr lang="en-US" smtClean="0"/>
              <a:pPr/>
              <a:t>11</a:t>
            </a:fld>
            <a:endParaRPr lang="en-US" dirty="0"/>
          </a:p>
        </p:txBody>
      </p:sp>
    </p:spTree>
    <p:extLst>
      <p:ext uri="{BB962C8B-B14F-4D97-AF65-F5344CB8AC3E}">
        <p14:creationId xmlns:p14="http://schemas.microsoft.com/office/powerpoint/2010/main" val="2647950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a:t>
            </a:r>
            <a:r>
              <a:rPr lang="en-US" baseline="0" dirty="0"/>
              <a:t> have extensively tested VELMA for PNW west-side forests using observed data from many decades of experimental studies on the adjacent HJ Andrews Experimental Forest.</a:t>
            </a:r>
          </a:p>
          <a:p>
            <a:pPr marL="171450" indent="-171450">
              <a:buFont typeface="Arial" panose="020B0604020202020204" pitchFamily="34" charset="0"/>
              <a:buChar char="•"/>
            </a:pPr>
            <a:r>
              <a:rPr lang="en-US" baseline="0" dirty="0"/>
              <a:t>There is not time to go into details, except to say that VELMA produces results that are in very good agreement with observed data describing the effects of climate and forest harvest on stream flow, stream chemistry, and carbon and nitrogen dynamics in vegetation and soils.</a:t>
            </a:r>
          </a:p>
          <a:p>
            <a:pPr marL="171450" indent="-171450">
              <a:buFont typeface="Arial" panose="020B0604020202020204" pitchFamily="34" charset="0"/>
              <a:buChar char="•"/>
            </a:pPr>
            <a:r>
              <a:rPr lang="en-US" baseline="0" dirty="0"/>
              <a:t>These validation results have been published or are in preparation.</a:t>
            </a:r>
          </a:p>
        </p:txBody>
      </p:sp>
      <p:sp>
        <p:nvSpPr>
          <p:cNvPr id="4" name="Slide Number Placeholder 3"/>
          <p:cNvSpPr>
            <a:spLocks noGrp="1"/>
          </p:cNvSpPr>
          <p:nvPr>
            <p:ph type="sldNum" sz="quarter" idx="10"/>
          </p:nvPr>
        </p:nvSpPr>
        <p:spPr/>
        <p:txBody>
          <a:bodyPr/>
          <a:lstStyle/>
          <a:p>
            <a:fld id="{83929C87-8EF5-4754-8FDA-33DB817F62F2}" type="slidenum">
              <a:rPr lang="en-US" smtClean="0"/>
              <a:pPr/>
              <a:t>12</a:t>
            </a:fld>
            <a:endParaRPr lang="en-US" dirty="0"/>
          </a:p>
        </p:txBody>
      </p:sp>
    </p:spTree>
    <p:extLst>
      <p:ext uri="{BB962C8B-B14F-4D97-AF65-F5344CB8AC3E}">
        <p14:creationId xmlns:p14="http://schemas.microsoft.com/office/powerpoint/2010/main" val="412976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720E1-DBA2-4208-816C-ED3D26BD5957}" type="slidenum">
              <a:rPr lang="en-US" smtClean="0"/>
              <a:t>13</a:t>
            </a:fld>
            <a:endParaRPr lang="en-US" dirty="0"/>
          </a:p>
        </p:txBody>
      </p:sp>
    </p:spTree>
    <p:extLst>
      <p:ext uri="{BB962C8B-B14F-4D97-AF65-F5344CB8AC3E}">
        <p14:creationId xmlns:p14="http://schemas.microsoft.com/office/powerpoint/2010/main" val="2926613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14</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baseline="0" dirty="0"/>
          </a:p>
        </p:txBody>
      </p:sp>
    </p:spTree>
    <p:extLst>
      <p:ext uri="{BB962C8B-B14F-4D97-AF65-F5344CB8AC3E}">
        <p14:creationId xmlns:p14="http://schemas.microsoft.com/office/powerpoint/2010/main" val="1129152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This image, based on Landsat satellite imagery, further highlights the spatial distribution of forest biomass in the Mashel Basin landscape.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Areas in red/yellow/green are young stands that that have been harvested in recent decades.  These young stands clearly dominate the present-day landscape.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areas shown in blue are remnant old-growth forests.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These old stands are mostly located within the Busy Wild Creek sub-watershed, portions of which are being considered for protection through financial land acquisition arrangements.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As we will see a little later in this talk, the old forests within the Busy Wild play several potentially important roles for the recovery of salmon within the Mashel Basin.</a:t>
            </a:r>
            <a:endParaRPr lang="en-US" dirty="0"/>
          </a:p>
        </p:txBody>
      </p:sp>
      <p:sp>
        <p:nvSpPr>
          <p:cNvPr id="4" name="Slide Number Placeholder 3"/>
          <p:cNvSpPr>
            <a:spLocks noGrp="1"/>
          </p:cNvSpPr>
          <p:nvPr>
            <p:ph type="sldNum" sz="quarter" idx="10"/>
          </p:nvPr>
        </p:nvSpPr>
        <p:spPr/>
        <p:txBody>
          <a:bodyPr/>
          <a:lstStyle/>
          <a:p>
            <a:fld id="{83929C87-8EF5-4754-8FDA-33DB817F62F2}" type="slidenum">
              <a:rPr lang="en-US" smtClean="0"/>
              <a:pPr/>
              <a:t>16</a:t>
            </a:fld>
            <a:endParaRPr lang="en-US" dirty="0"/>
          </a:p>
        </p:txBody>
      </p:sp>
    </p:spTree>
    <p:extLst>
      <p:ext uri="{BB962C8B-B14F-4D97-AF65-F5344CB8AC3E}">
        <p14:creationId xmlns:p14="http://schemas.microsoft.com/office/powerpoint/2010/main" val="1368742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17</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baseline="0" dirty="0"/>
          </a:p>
        </p:txBody>
      </p:sp>
    </p:spTree>
    <p:extLst>
      <p:ext uri="{BB962C8B-B14F-4D97-AF65-F5344CB8AC3E}">
        <p14:creationId xmlns:p14="http://schemas.microsoft.com/office/powerpoint/2010/main" val="116704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3929C87-8EF5-4754-8FDA-33DB817F62F2}" type="slidenum">
              <a:rPr lang="en-US" smtClean="0"/>
              <a:pPr/>
              <a:t>18</a:t>
            </a:fld>
            <a:endParaRPr lang="en-US" dirty="0"/>
          </a:p>
        </p:txBody>
      </p:sp>
    </p:spTree>
    <p:extLst>
      <p:ext uri="{BB962C8B-B14F-4D97-AF65-F5344CB8AC3E}">
        <p14:creationId xmlns:p14="http://schemas.microsoft.com/office/powerpoint/2010/main" val="3047420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19</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baseline="0" dirty="0"/>
          </a:p>
        </p:txBody>
      </p:sp>
    </p:spTree>
    <p:extLst>
      <p:ext uri="{BB962C8B-B14F-4D97-AF65-F5344CB8AC3E}">
        <p14:creationId xmlns:p14="http://schemas.microsoft.com/office/powerpoint/2010/main" val="2322819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20</a:t>
            </a:fld>
            <a:endParaRPr lang="en-US" sz="1200" dirty="0"/>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baseline="0" dirty="0"/>
          </a:p>
        </p:txBody>
      </p:sp>
    </p:spTree>
    <p:extLst>
      <p:ext uri="{BB962C8B-B14F-4D97-AF65-F5344CB8AC3E}">
        <p14:creationId xmlns:p14="http://schemas.microsoft.com/office/powerpoint/2010/main" val="195706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21</a:t>
            </a:fld>
            <a:endParaRPr lang="en-US" sz="1200" dirty="0"/>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Char char="-"/>
            </a:pPr>
            <a:endParaRPr lang="en-US" baseline="0" dirty="0"/>
          </a:p>
        </p:txBody>
      </p:sp>
    </p:spTree>
    <p:extLst>
      <p:ext uri="{BB962C8B-B14F-4D97-AF65-F5344CB8AC3E}">
        <p14:creationId xmlns:p14="http://schemas.microsoft.com/office/powerpoint/2010/main" val="333068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4" name="Slide Number Placeholder 3"/>
          <p:cNvSpPr>
            <a:spLocks noGrp="1"/>
          </p:cNvSpPr>
          <p:nvPr>
            <p:ph type="sldNum" sz="quarter" idx="10"/>
          </p:nvPr>
        </p:nvSpPr>
        <p:spPr/>
        <p:txBody>
          <a:bodyPr/>
          <a:lstStyle/>
          <a:p>
            <a:fld id="{878A351D-C215-4378-AFAA-5BA0C341C9C1}" type="slidenum">
              <a:rPr lang="en-US">
                <a:solidFill>
                  <a:srgbClr val="000000"/>
                </a:solidFill>
              </a:rPr>
              <a:pPr/>
              <a:t>3</a:t>
            </a:fld>
            <a:endParaRPr lang="en-US" dirty="0">
              <a:solidFill>
                <a:srgbClr val="000000"/>
              </a:solidFill>
            </a:endParaRPr>
          </a:p>
        </p:txBody>
      </p:sp>
      <p:sp>
        <p:nvSpPr>
          <p:cNvPr id="5" name="Notes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196393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23</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baseline="0" dirty="0"/>
          </a:p>
        </p:txBody>
      </p:sp>
    </p:spTree>
    <p:extLst>
      <p:ext uri="{BB962C8B-B14F-4D97-AF65-F5344CB8AC3E}">
        <p14:creationId xmlns:p14="http://schemas.microsoft.com/office/powerpoint/2010/main" val="264843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24</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baseline="0" dirty="0"/>
          </a:p>
        </p:txBody>
      </p:sp>
    </p:spTree>
    <p:extLst>
      <p:ext uri="{BB962C8B-B14F-4D97-AF65-F5344CB8AC3E}">
        <p14:creationId xmlns:p14="http://schemas.microsoft.com/office/powerpoint/2010/main" val="2880218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720E1-DBA2-4208-816C-ED3D26BD5957}" type="slidenum">
              <a:rPr lang="en-US" smtClean="0"/>
              <a:t>25</a:t>
            </a:fld>
            <a:endParaRPr lang="en-US" dirty="0"/>
          </a:p>
        </p:txBody>
      </p:sp>
    </p:spTree>
    <p:extLst>
      <p:ext uri="{BB962C8B-B14F-4D97-AF65-F5344CB8AC3E}">
        <p14:creationId xmlns:p14="http://schemas.microsoft.com/office/powerpoint/2010/main" val="79363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stream shade animation (lower right)</a:t>
            </a:r>
            <a:r>
              <a:rPr lang="en-US" baseline="0" dirty="0"/>
              <a:t> is a time lapse display of </a:t>
            </a:r>
            <a:r>
              <a:rPr lang="en-US" dirty="0"/>
              <a:t>riparian shade at 15-minute intervals from sunrise to sunset om June 15.</a:t>
            </a:r>
          </a:p>
          <a:p>
            <a:pPr marL="171450" indent="-171450">
              <a:buFont typeface="Arial" panose="020B0604020202020204" pitchFamily="34" charset="0"/>
              <a:buChar char="•"/>
            </a:pPr>
            <a:r>
              <a:rPr lang="en-US" dirty="0"/>
              <a:t>The stream shade model, Penumbra, generates</a:t>
            </a:r>
            <a:r>
              <a:rPr lang="en-US" baseline="0" dirty="0"/>
              <a:t> daily aggregate shade/irradiance for each pixel within the landscape of interest, factoring in effects of tree height (LIDAR or modeled data) and topography (DEM data).</a:t>
            </a:r>
          </a:p>
          <a:p>
            <a:pPr marL="171450" indent="-171450">
              <a:buFont typeface="Arial" panose="020B0604020202020204" pitchFamily="34" charset="0"/>
              <a:buChar char="•"/>
            </a:pPr>
            <a:r>
              <a:rPr lang="en-US" dirty="0"/>
              <a:t>Modeled</a:t>
            </a:r>
            <a:r>
              <a:rPr lang="en-US" baseline="0" dirty="0"/>
              <a:t> irradiance data are then used to calculate heat load </a:t>
            </a:r>
            <a:r>
              <a:rPr lang="en-US" baseline="0" dirty="0">
                <a:sym typeface="Wingdings" panose="05000000000000000000" pitchFamily="2" charset="2"/>
              </a:rPr>
              <a:t> </a:t>
            </a:r>
            <a:r>
              <a:rPr lang="en-US" baseline="0" dirty="0"/>
              <a:t>stream temperature, using methods similar to the Heat Source model developed by the Oregon Department of Environmental Quality.</a:t>
            </a:r>
          </a:p>
          <a:p>
            <a:pPr marL="171450" indent="-171450">
              <a:buFont typeface="Arial" panose="020B0604020202020204" pitchFamily="34" charset="0"/>
              <a:buChar char="•"/>
            </a:pPr>
            <a:r>
              <a:rPr lang="en-US" baseline="0" dirty="0"/>
              <a:t>Penumbra is designed to have fewer data requirements and be simpler to apply than Heat Source.  Penumbra has been linked to VELMA to enable dynamic simulation of future changes in stream shading and temperature in response to changes in riparian forest height and climate change.</a:t>
            </a:r>
            <a:endParaRPr lang="en-US" dirty="0"/>
          </a:p>
          <a:p>
            <a:pPr marL="171450" indent="-171450">
              <a:buFont typeface="Arial" panose="020B0604020202020204" pitchFamily="34" charset="0"/>
              <a:buChar char="•"/>
            </a:pPr>
            <a:r>
              <a:rPr lang="en-US" dirty="0"/>
              <a:t>The Penumbra shade</a:t>
            </a:r>
            <a:r>
              <a:rPr lang="en-US" baseline="0" dirty="0"/>
              <a:t> model was developed by Jonathan Halama as part of his PhD dissertation at Oregon State University.  Jonathan is currently a postdoc with the VELMA team.  Contact: halama.jonathan@epa.gov.</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3929C87-8EF5-4754-8FDA-33DB817F62F2}" type="slidenum">
              <a:rPr lang="en-US" smtClean="0"/>
              <a:pPr/>
              <a:t>26</a:t>
            </a:fld>
            <a:endParaRPr lang="en-US" dirty="0"/>
          </a:p>
        </p:txBody>
      </p:sp>
    </p:spTree>
    <p:extLst>
      <p:ext uri="{BB962C8B-B14F-4D97-AF65-F5344CB8AC3E}">
        <p14:creationId xmlns:p14="http://schemas.microsoft.com/office/powerpoint/2010/main" val="209978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27</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baseline="0" dirty="0"/>
          </a:p>
        </p:txBody>
      </p:sp>
    </p:spTree>
    <p:extLst>
      <p:ext uri="{BB962C8B-B14F-4D97-AF65-F5344CB8AC3E}">
        <p14:creationId xmlns:p14="http://schemas.microsoft.com/office/powerpoint/2010/main" val="1010852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28</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Char char="-"/>
            </a:pPr>
            <a:endParaRPr lang="en-US" baseline="0" dirty="0"/>
          </a:p>
        </p:txBody>
      </p:sp>
    </p:spTree>
    <p:extLst>
      <p:ext uri="{BB962C8B-B14F-4D97-AF65-F5344CB8AC3E}">
        <p14:creationId xmlns:p14="http://schemas.microsoft.com/office/powerpoint/2010/main" val="2787371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29</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Char char="-"/>
            </a:pPr>
            <a:endParaRPr lang="en-US" baseline="0" dirty="0"/>
          </a:p>
        </p:txBody>
      </p:sp>
    </p:spTree>
    <p:extLst>
      <p:ext uri="{BB962C8B-B14F-4D97-AF65-F5344CB8AC3E}">
        <p14:creationId xmlns:p14="http://schemas.microsoft.com/office/powerpoint/2010/main" val="2013115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720E1-DBA2-4208-816C-ED3D26BD5957}" type="slidenum">
              <a:rPr lang="en-US" smtClean="0"/>
              <a:t>30</a:t>
            </a:fld>
            <a:endParaRPr lang="en-US" dirty="0"/>
          </a:p>
        </p:txBody>
      </p:sp>
    </p:spTree>
    <p:extLst>
      <p:ext uri="{BB962C8B-B14F-4D97-AF65-F5344CB8AC3E}">
        <p14:creationId xmlns:p14="http://schemas.microsoft.com/office/powerpoint/2010/main" val="3677395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720E1-DBA2-4208-816C-ED3D26BD5957}" type="slidenum">
              <a:rPr lang="en-US" smtClean="0"/>
              <a:t>31</a:t>
            </a:fld>
            <a:endParaRPr lang="en-US" dirty="0"/>
          </a:p>
        </p:txBody>
      </p:sp>
    </p:spTree>
    <p:extLst>
      <p:ext uri="{BB962C8B-B14F-4D97-AF65-F5344CB8AC3E}">
        <p14:creationId xmlns:p14="http://schemas.microsoft.com/office/powerpoint/2010/main" val="2660311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32</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Char char="-"/>
            </a:pPr>
            <a:endParaRPr lang="en-US" baseline="0" dirty="0"/>
          </a:p>
        </p:txBody>
      </p:sp>
    </p:spTree>
    <p:extLst>
      <p:ext uri="{BB962C8B-B14F-4D97-AF65-F5344CB8AC3E}">
        <p14:creationId xmlns:p14="http://schemas.microsoft.com/office/powerpoint/2010/main" val="347403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ANIMATED SLIDE</a:t>
            </a:r>
          </a:p>
          <a:p>
            <a:pPr marL="171450" indent="-171450">
              <a:buFont typeface="Arial" panose="020B0604020202020204" pitchFamily="34" charset="0"/>
              <a:buChar char="•"/>
            </a:pPr>
            <a:r>
              <a:rPr lang="en-US" baseline="0" dirty="0"/>
              <a:t>An important premise of this collaboration is that </a:t>
            </a:r>
            <a:r>
              <a:rPr lang="en-US" b="0" u="sng" baseline="0" dirty="0"/>
              <a:t>well-managed working forests</a:t>
            </a:r>
            <a:r>
              <a:rPr lang="en-US" baseline="0" dirty="0"/>
              <a:t> can simultaneously promote salmon recovery, forest sector jobs and other community goals. </a:t>
            </a:r>
          </a:p>
          <a:p>
            <a:pPr marL="171450" indent="-171450">
              <a:buFont typeface="Arial" panose="020B0604020202020204" pitchFamily="34" charset="0"/>
              <a:buChar char="•"/>
            </a:pPr>
            <a:r>
              <a:rPr lang="en-US" baseline="0" dirty="0"/>
              <a:t>In this talk I’ll briefly describe several tools that our group is linking together to help land managers identify whole-watershed management practices that best balance multiple objectives.</a:t>
            </a:r>
          </a:p>
          <a:p>
            <a:pPr marL="171450" indent="-171450">
              <a:buFont typeface="Arial" panose="020B0604020202020204" pitchFamily="34" charset="0"/>
              <a:buChar char="•"/>
            </a:pPr>
            <a:r>
              <a:rPr lang="en-US" baseline="0" dirty="0"/>
              <a:t>These tools include:</a:t>
            </a:r>
          </a:p>
          <a:p>
            <a:pPr marL="628650" lvl="1" indent="-171450">
              <a:buFont typeface="Arial" panose="020B0604020202020204" pitchFamily="34" charset="0"/>
              <a:buChar char="•"/>
            </a:pPr>
            <a:r>
              <a:rPr lang="en-US" baseline="0" dirty="0"/>
              <a:t>the VELMA ecohydrology model, </a:t>
            </a:r>
          </a:p>
          <a:p>
            <a:pPr marL="628650" lvl="1" indent="-171450">
              <a:buFont typeface="Arial" panose="020B0604020202020204" pitchFamily="34" charset="0"/>
              <a:buChar char="•"/>
            </a:pPr>
            <a:r>
              <a:rPr lang="en-US" baseline="0" dirty="0"/>
              <a:t>The Penumbra stream temperature model, </a:t>
            </a:r>
          </a:p>
          <a:p>
            <a:pPr marL="628650" lvl="1" indent="-171450">
              <a:buFont typeface="Arial" panose="020B0604020202020204" pitchFamily="34" charset="0"/>
              <a:buChar char="•"/>
            </a:pPr>
            <a:r>
              <a:rPr lang="en-US" baseline="0" dirty="0"/>
              <a:t>and EDT fish habitat model.</a:t>
            </a:r>
          </a:p>
          <a:p>
            <a:pPr marL="171450" lvl="0" indent="-171450">
              <a:buFont typeface="Arial" panose="020B0604020202020204" pitchFamily="34" charset="0"/>
              <a:buChar char="•"/>
            </a:pPr>
            <a:r>
              <a:rPr lang="en-US" baseline="0" dirty="0"/>
              <a:t>I’ll also describe how our modeling group has begun transferring these tools to the NCF community.</a:t>
            </a:r>
          </a:p>
        </p:txBody>
      </p:sp>
      <p:sp>
        <p:nvSpPr>
          <p:cNvPr id="4" name="Slide Number Placeholder 3"/>
          <p:cNvSpPr>
            <a:spLocks noGrp="1"/>
          </p:cNvSpPr>
          <p:nvPr>
            <p:ph type="sldNum" sz="quarter" idx="10"/>
          </p:nvPr>
        </p:nvSpPr>
        <p:spPr/>
        <p:txBody>
          <a:bodyPr/>
          <a:lstStyle/>
          <a:p>
            <a:fld id="{83929C87-8EF5-4754-8FDA-33DB817F62F2}" type="slidenum">
              <a:rPr lang="en-US" smtClean="0"/>
              <a:pPr/>
              <a:t>4</a:t>
            </a:fld>
            <a:endParaRPr lang="en-US" dirty="0"/>
          </a:p>
        </p:txBody>
      </p:sp>
    </p:spTree>
    <p:extLst>
      <p:ext uri="{BB962C8B-B14F-4D97-AF65-F5344CB8AC3E}">
        <p14:creationId xmlns:p14="http://schemas.microsoft.com/office/powerpoint/2010/main" val="595253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110" charset="-128"/>
              </a:defRPr>
            </a:lvl1pPr>
            <a:lvl2pPr marL="37931725" indent="-37474525" eaLnBrk="0" hangingPunct="0">
              <a:defRPr sz="2400">
                <a:solidFill>
                  <a:schemeClr val="tx1"/>
                </a:solidFill>
                <a:latin typeface="Arial" charset="0"/>
                <a:ea typeface="ＭＳ Ｐゴシック" pitchFamily="-110" charset="-128"/>
              </a:defRPr>
            </a:lvl2pPr>
            <a:lvl3pPr eaLnBrk="0" hangingPunct="0">
              <a:defRPr sz="2400">
                <a:solidFill>
                  <a:schemeClr val="tx1"/>
                </a:solidFill>
                <a:latin typeface="Arial" charset="0"/>
                <a:ea typeface="ＭＳ Ｐゴシック" pitchFamily="-110" charset="-128"/>
              </a:defRPr>
            </a:lvl3pPr>
            <a:lvl4pPr eaLnBrk="0" hangingPunct="0">
              <a:defRPr sz="2400">
                <a:solidFill>
                  <a:schemeClr val="tx1"/>
                </a:solidFill>
                <a:latin typeface="Arial" charset="0"/>
                <a:ea typeface="ＭＳ Ｐゴシック" pitchFamily="-110" charset="-128"/>
              </a:defRPr>
            </a:lvl4pPr>
            <a:lvl5pPr eaLnBrk="0" hangingPunct="0">
              <a:defRPr sz="2400">
                <a:solidFill>
                  <a:schemeClr val="tx1"/>
                </a:solidFill>
                <a:latin typeface="Arial" charset="0"/>
                <a:ea typeface="ＭＳ Ｐゴシック" pitchFamily="-110" charset="-128"/>
              </a:defRPr>
            </a:lvl5pPr>
            <a:lvl6pPr marL="457200" eaLnBrk="0" fontAlgn="base" hangingPunct="0">
              <a:spcBef>
                <a:spcPct val="0"/>
              </a:spcBef>
              <a:spcAft>
                <a:spcPct val="0"/>
              </a:spcAft>
              <a:defRPr sz="2400">
                <a:solidFill>
                  <a:schemeClr val="tx1"/>
                </a:solidFill>
                <a:latin typeface="Arial" charset="0"/>
                <a:ea typeface="ＭＳ Ｐゴシック" pitchFamily="-110" charset="-128"/>
              </a:defRPr>
            </a:lvl6pPr>
            <a:lvl7pPr marL="914400" eaLnBrk="0" fontAlgn="base" hangingPunct="0">
              <a:spcBef>
                <a:spcPct val="0"/>
              </a:spcBef>
              <a:spcAft>
                <a:spcPct val="0"/>
              </a:spcAft>
              <a:defRPr sz="2400">
                <a:solidFill>
                  <a:schemeClr val="tx1"/>
                </a:solidFill>
                <a:latin typeface="Arial" charset="0"/>
                <a:ea typeface="ＭＳ Ｐゴシック" pitchFamily="-110" charset="-128"/>
              </a:defRPr>
            </a:lvl7pPr>
            <a:lvl8pPr marL="1371600" eaLnBrk="0" fontAlgn="base" hangingPunct="0">
              <a:spcBef>
                <a:spcPct val="0"/>
              </a:spcBef>
              <a:spcAft>
                <a:spcPct val="0"/>
              </a:spcAft>
              <a:defRPr sz="2400">
                <a:solidFill>
                  <a:schemeClr val="tx1"/>
                </a:solidFill>
                <a:latin typeface="Arial" charset="0"/>
                <a:ea typeface="ＭＳ Ｐゴシック" pitchFamily="-110" charset="-128"/>
              </a:defRPr>
            </a:lvl8pPr>
            <a:lvl9pPr marL="1828800" eaLnBrk="0" fontAlgn="base" hangingPunct="0">
              <a:spcBef>
                <a:spcPct val="0"/>
              </a:spcBef>
              <a:spcAft>
                <a:spcPct val="0"/>
              </a:spcAft>
              <a:defRPr sz="2400">
                <a:solidFill>
                  <a:schemeClr val="tx1"/>
                </a:solidFill>
                <a:latin typeface="Arial" charset="0"/>
                <a:ea typeface="ＭＳ Ｐゴシック" pitchFamily="-110" charset="-128"/>
              </a:defRPr>
            </a:lvl9pPr>
          </a:lstStyle>
          <a:p>
            <a:pPr eaLnBrk="1" hangingPunct="1"/>
            <a:fld id="{EF7CD767-5C95-4A4E-900D-7A92CA174BE3}" type="slidenum">
              <a:rPr lang="en-US" sz="1200"/>
              <a:pPr eaLnBrk="1" hangingPunct="1"/>
              <a:t>33</a:t>
            </a:fld>
            <a:endParaRPr lang="en-US" sz="1200" dirty="0"/>
          </a:p>
        </p:txBody>
      </p:sp>
      <p:sp>
        <p:nvSpPr>
          <p:cNvPr id="18435"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baseline="0" dirty="0"/>
          </a:p>
        </p:txBody>
      </p:sp>
    </p:spTree>
    <p:extLst>
      <p:ext uri="{BB962C8B-B14F-4D97-AF65-F5344CB8AC3E}">
        <p14:creationId xmlns:p14="http://schemas.microsoft.com/office/powerpoint/2010/main" val="268287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10000"/>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ANIMATED</a:t>
            </a:r>
            <a:r>
              <a:rPr lang="en-US" baseline="0" dirty="0"/>
              <a:t> SLIDE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Mashel River</a:t>
            </a:r>
            <a:r>
              <a:rPr lang="en-US" baseline="0" dirty="0"/>
              <a:t> Watershed, just west of Mt. Rainier in WA state, is typical of intensively managed forest lands in the western Cascade Range.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Short harvest intervals, typically 40 – 50 years </a:t>
            </a:r>
            <a:r>
              <a:rPr lang="en-US" baseline="0" dirty="0">
                <a:sym typeface="Wingdings" panose="05000000000000000000" pitchFamily="2" charset="2"/>
              </a:rPr>
              <a:t> conversion from old to young forest landscape during past century.</a:t>
            </a:r>
            <a:r>
              <a:rPr lang="en-US" baseline="0" dirty="0"/>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Washington Department of Natural Resources and Nisqually Community Forest requested technical assistance from our EPA modeling group to explore effects of various forest management options on salmon habitat, forest productivity and yield, carbon sequestration and other objectives.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For this project a key question is, “</a:t>
            </a:r>
            <a:r>
              <a:rPr lang="en-US" sz="1200" dirty="0">
                <a:solidFill>
                  <a:schemeClr val="tx1"/>
                </a:solidFill>
              </a:rPr>
              <a:t>Can long-rotation forestry improve summer low flow conditions that limit salmon migration &amp; spawning in the Nisqually Basin?”</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209 km2 (83 square mile) Mashel River Watershed is the principal salmon producing tributary to the Nisqually River.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is generally recognized that late summer low flows (&lt;4 cubic feet/second) in recent years are hindering salmon from reaching historical spawning habitat higher up in the Mashel.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CLICK (next slide)… Whereas 40 years ago the Mashel was known as one of the premier steelhead and chinook salmon rivers in the Pacific Northwest, fish populations have since plummeted for a number of reasons that may include declines in dry-season streamflow. The native run of Chinook salmon is now extinct, and the steelhead population is threatened.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recent decline in salmonid populations has had a major impact on the Nisqually Tribe, whose cultural traditions have long depended upon sustainable harvesting of salmon from Nisqually Basin streams.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rPr>
              <a:t>This view highlights how large portions of the Mashel sub-basin has been converted to young, intensively managed forests, a process that began over100 years ago and intensified during the past 40 years.  This scene is fairly typical of PNW west-side forests.</a:t>
            </a:r>
            <a:endParaRPr lang="en-US" baseline="0" dirty="0"/>
          </a:p>
        </p:txBody>
      </p:sp>
      <p:sp>
        <p:nvSpPr>
          <p:cNvPr id="4" name="Slide Number Placeholder 3"/>
          <p:cNvSpPr>
            <a:spLocks noGrp="1"/>
          </p:cNvSpPr>
          <p:nvPr>
            <p:ph type="sldNum" sz="quarter" idx="10"/>
          </p:nvPr>
        </p:nvSpPr>
        <p:spPr/>
        <p:txBody>
          <a:bodyPr/>
          <a:lstStyle/>
          <a:p>
            <a:fld id="{83929C87-8EF5-4754-8FDA-33DB817F62F2}" type="slidenum">
              <a:rPr lang="en-US" smtClean="0"/>
              <a:pPr/>
              <a:t>5</a:t>
            </a:fld>
            <a:endParaRPr lang="en-US" dirty="0"/>
          </a:p>
        </p:txBody>
      </p:sp>
    </p:spTree>
    <p:extLst>
      <p:ext uri="{BB962C8B-B14F-4D97-AF65-F5344CB8AC3E}">
        <p14:creationId xmlns:p14="http://schemas.microsoft.com/office/powerpoint/2010/main" val="384124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720E1-DBA2-4208-816C-ED3D26BD5957}" type="slidenum">
              <a:rPr lang="en-US" smtClean="0"/>
              <a:t>6</a:t>
            </a:fld>
            <a:endParaRPr lang="en-US" dirty="0"/>
          </a:p>
        </p:txBody>
      </p:sp>
    </p:spTree>
    <p:extLst>
      <p:ext uri="{BB962C8B-B14F-4D97-AF65-F5344CB8AC3E}">
        <p14:creationId xmlns:p14="http://schemas.microsoft.com/office/powerpoint/2010/main" val="210162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720E1-DBA2-4208-816C-ED3D26BD5957}" type="slidenum">
              <a:rPr lang="en-US" smtClean="0"/>
              <a:t>7</a:t>
            </a:fld>
            <a:endParaRPr lang="en-US" dirty="0"/>
          </a:p>
        </p:txBody>
      </p:sp>
    </p:spTree>
    <p:extLst>
      <p:ext uri="{BB962C8B-B14F-4D97-AF65-F5344CB8AC3E}">
        <p14:creationId xmlns:p14="http://schemas.microsoft.com/office/powerpoint/2010/main" val="4286560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720E1-DBA2-4208-816C-ED3D26BD5957}" type="slidenum">
              <a:rPr lang="en-US" smtClean="0"/>
              <a:t>8</a:t>
            </a:fld>
            <a:endParaRPr lang="en-US" dirty="0"/>
          </a:p>
        </p:txBody>
      </p:sp>
    </p:spTree>
    <p:extLst>
      <p:ext uri="{BB962C8B-B14F-4D97-AF65-F5344CB8AC3E}">
        <p14:creationId xmlns:p14="http://schemas.microsoft.com/office/powerpoint/2010/main" val="2890096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project is currently working on linking several</a:t>
            </a:r>
            <a:r>
              <a:rPr lang="en-US" baseline="0" dirty="0"/>
              <a:t> models together to simulate the effects of forest management and climate change on salmon populations</a:t>
            </a:r>
            <a:r>
              <a:rPr lang="en-US" dirty="0"/>
              <a:t> within the Mashel</a:t>
            </a:r>
            <a:r>
              <a:rPr lang="en-US" baseline="0" dirty="0"/>
              <a:t> River watershed and Nisqually Basin.</a:t>
            </a:r>
          </a:p>
          <a:p>
            <a:pPr marL="171450" indent="-171450">
              <a:buFont typeface="Arial" panose="020B0604020202020204" pitchFamily="34" charset="0"/>
              <a:buChar char="•"/>
            </a:pPr>
            <a:r>
              <a:rPr lang="en-US" baseline="0" dirty="0"/>
              <a:t>The models include:</a:t>
            </a:r>
          </a:p>
          <a:p>
            <a:pPr marL="628650" lvl="1" indent="-171450">
              <a:buFont typeface="Arial" panose="020B0604020202020204" pitchFamily="34" charset="0"/>
              <a:buChar char="•"/>
            </a:pPr>
            <a:r>
              <a:rPr lang="en-US" baseline="0" dirty="0"/>
              <a:t>VELMA ecohydrological model for simulating streamflow and large woody debris</a:t>
            </a:r>
          </a:p>
          <a:p>
            <a:pPr marL="628650" lvl="1" indent="-171450">
              <a:buFont typeface="Arial" panose="020B0604020202020204" pitchFamily="34" charset="0"/>
              <a:buChar char="•"/>
            </a:pPr>
            <a:r>
              <a:rPr lang="en-US" baseline="0" dirty="0"/>
              <a:t>Penumbra shade/irradiance model for simulating effects of riparian forest biomass on stream temperature</a:t>
            </a:r>
          </a:p>
          <a:p>
            <a:pPr marL="628650" lvl="1" indent="-171450">
              <a:buFont typeface="Arial" panose="020B0604020202020204" pitchFamily="34" charset="0"/>
              <a:buChar char="•"/>
            </a:pPr>
            <a:r>
              <a:rPr lang="en-US" baseline="0" dirty="0"/>
              <a:t>and EDT fish population model for simulating effects of streamflow, LWD and stream temperature on salmon habitat, movement and mortality.</a:t>
            </a:r>
          </a:p>
          <a:p>
            <a:pPr marL="171450" indent="-171450">
              <a:buFont typeface="Arial" panose="020B0604020202020204" pitchFamily="34" charset="0"/>
              <a:buChar char="•"/>
            </a:pPr>
            <a:r>
              <a:rPr lang="en-US" baseline="0" dirty="0"/>
              <a:t>Next slide…</a:t>
            </a:r>
            <a:endParaRPr lang="en-US" dirty="0"/>
          </a:p>
        </p:txBody>
      </p:sp>
      <p:sp>
        <p:nvSpPr>
          <p:cNvPr id="4" name="Slide Number Placeholder 3"/>
          <p:cNvSpPr>
            <a:spLocks noGrp="1"/>
          </p:cNvSpPr>
          <p:nvPr>
            <p:ph type="sldNum" sz="quarter" idx="10"/>
          </p:nvPr>
        </p:nvSpPr>
        <p:spPr/>
        <p:txBody>
          <a:bodyPr/>
          <a:lstStyle/>
          <a:p>
            <a:fld id="{83929C87-8EF5-4754-8FDA-33DB817F62F2}" type="slidenum">
              <a:rPr lang="en-US" smtClean="0"/>
              <a:pPr/>
              <a:t>9</a:t>
            </a:fld>
            <a:endParaRPr lang="en-US" dirty="0"/>
          </a:p>
        </p:txBody>
      </p:sp>
    </p:spTree>
    <p:extLst>
      <p:ext uri="{BB962C8B-B14F-4D97-AF65-F5344CB8AC3E}">
        <p14:creationId xmlns:p14="http://schemas.microsoft.com/office/powerpoint/2010/main" val="438238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address these and similar questions, we</a:t>
            </a:r>
            <a:r>
              <a:rPr lang="en-US" baseline="0" dirty="0"/>
              <a:t> developed VELMA (</a:t>
            </a:r>
            <a:r>
              <a:rPr lang="en-US" i="1" baseline="0" dirty="0"/>
              <a:t>Visualizing Land Management Assessments</a:t>
            </a:r>
            <a:r>
              <a:rPr lang="en-US" baseline="0" dirty="0"/>
              <a:t>)</a:t>
            </a:r>
            <a:r>
              <a:rPr lang="en-US" i="1" baseline="0" dirty="0"/>
              <a:t>,</a:t>
            </a:r>
            <a:r>
              <a:rPr lang="en-US" baseline="0" dirty="0"/>
              <a:t> an </a:t>
            </a:r>
            <a:r>
              <a:rPr lang="en-US" dirty="0"/>
              <a:t>eco-hydrological model that</a:t>
            </a:r>
            <a:r>
              <a:rPr lang="en-US" baseline="0" dirty="0"/>
              <a:t> dynamically simulates</a:t>
            </a:r>
            <a:r>
              <a:rPr lang="en-US" dirty="0"/>
              <a:t> the</a:t>
            </a:r>
            <a:r>
              <a:rPr lang="en-US" baseline="0" dirty="0"/>
              <a:t> interaction of hydrological and biogeochemical processes across multiple scales.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Details of the model are described </a:t>
            </a:r>
            <a:r>
              <a:rPr lang="en-US" dirty="0"/>
              <a:t>on EPA’s VELMA website:</a:t>
            </a:r>
          </a:p>
          <a:p>
            <a:pPr marL="171450">
              <a:defRPr/>
            </a:pPr>
            <a:r>
              <a:rPr lang="en-US" dirty="0">
                <a:hlinkClick r:id="rId3"/>
              </a:rPr>
              <a:t>https://www.epa.gov/water-research/visualizing-ecosystem-land-management-assessments-velma-model-20</a:t>
            </a:r>
            <a:r>
              <a:rPr lang="en-US" dirty="0"/>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a:t>
            </a:r>
            <a:r>
              <a:rPr lang="en-US" baseline="0" dirty="0"/>
              <a:t> two papers in Water Resources Research:  </a:t>
            </a:r>
            <a:r>
              <a:rPr lang="en-US" baseline="0" dirty="0">
                <a:hlinkClick r:id="rId4"/>
              </a:rPr>
              <a:t>http://onlinelibrary.wiley.com/doi/10.1029/2010WR010165/full</a:t>
            </a:r>
            <a:r>
              <a:rPr lang="en-US" baseline="0" dirty="0"/>
              <a:t>   and </a:t>
            </a:r>
            <a:r>
              <a:rPr lang="en-US" baseline="0" dirty="0">
                <a:hlinkClick r:id="rId5"/>
              </a:rPr>
              <a:t>http://onlinelibrary.wiley.com/doi/10.1029/2012WR012994/full</a:t>
            </a:r>
            <a:endParaRPr lang="en-US" baseline="0" dirty="0"/>
          </a:p>
          <a:p>
            <a:pPr marL="171450" indent="-171450">
              <a:buFont typeface="Arial" panose="020B0604020202020204" pitchFamily="34" charset="0"/>
              <a:buChar char="•"/>
            </a:pPr>
            <a:r>
              <a:rPr lang="en-US" baseline="0" dirty="0"/>
              <a:t>Briefly, VELMA is a spatially-distributed model, with each pixel within a watershed representing a soil column and vegetation with specified characteristics. </a:t>
            </a:r>
          </a:p>
          <a:p>
            <a:pPr marL="171450" indent="-171450">
              <a:buFont typeface="Arial" panose="020B0604020202020204" pitchFamily="34" charset="0"/>
              <a:buChar char="•"/>
            </a:pPr>
            <a:r>
              <a:rPr lang="en-US" baseline="0" dirty="0"/>
              <a:t>Pixels are typically 30m, but smaller or larger grids can be specified as well.</a:t>
            </a:r>
          </a:p>
          <a:p>
            <a:pPr marL="171450" indent="-171450">
              <a:buFont typeface="Arial" panose="020B0604020202020204" pitchFamily="34" charset="0"/>
              <a:buChar char="•"/>
            </a:pPr>
            <a:r>
              <a:rPr lang="en-US" baseline="0" dirty="0"/>
              <a:t>VELMA simulates the effects of climate and land use on streamflow, evapotranspiration (ET), vertical and lateral flow, plant and soil C and N dynamics, and transport of dissolved nutrients and </a:t>
            </a:r>
            <a:r>
              <a:rPr lang="en-US" dirty="0"/>
              <a:t>toxic</a:t>
            </a:r>
            <a:r>
              <a:rPr lang="en-US" baseline="0" dirty="0"/>
              <a:t>s.</a:t>
            </a:r>
            <a:endParaRPr lang="en-US" dirty="0"/>
          </a:p>
          <a:p>
            <a:pPr marL="171450" indent="-171450">
              <a:buFont typeface="Arial" panose="020B0604020202020204" pitchFamily="34" charset="0"/>
              <a:buChar char="•"/>
            </a:pPr>
            <a:r>
              <a:rPr lang="en-US" baseline="0" dirty="0"/>
              <a:t>Readily</a:t>
            </a:r>
            <a:r>
              <a:rPr lang="en-US" dirty="0"/>
              <a:t> available data are used to apply the model using a daily time step.  Simulations may extend for centuries as</a:t>
            </a:r>
            <a:r>
              <a:rPr lang="en-US" baseline="0" dirty="0"/>
              <a:t> necessary</a:t>
            </a:r>
            <a:r>
              <a:rPr lang="en-US" dirty="0"/>
              <a:t>.</a:t>
            </a:r>
          </a:p>
          <a:p>
            <a:pPr marL="171450" indent="-171450">
              <a:buFont typeface="Arial" panose="020B0604020202020204" pitchFamily="34" charset="0"/>
              <a:buChar char="•"/>
            </a:pPr>
            <a:r>
              <a:rPr lang="en-US" dirty="0"/>
              <a:t>VELMA simulates a number of ecosystem services…</a:t>
            </a:r>
          </a:p>
          <a:p>
            <a:pPr marL="171450" indent="-171450">
              <a:buFont typeface="Arial" panose="020B0604020202020204" pitchFamily="34" charset="0"/>
              <a:buChar char="•"/>
            </a:pPr>
            <a:r>
              <a:rPr lang="en-US" dirty="0"/>
              <a:t>We recently built the data</a:t>
            </a:r>
            <a:r>
              <a:rPr lang="en-US" baseline="0" dirty="0"/>
              <a:t> of Moore et al. (2004) into VELMA, specifically to examine the how forest age influences streamflow.</a:t>
            </a:r>
            <a:endParaRPr lang="en-US" dirty="0"/>
          </a:p>
        </p:txBody>
      </p:sp>
      <p:sp>
        <p:nvSpPr>
          <p:cNvPr id="4" name="Slide Number Placeholder 3"/>
          <p:cNvSpPr>
            <a:spLocks noGrp="1"/>
          </p:cNvSpPr>
          <p:nvPr>
            <p:ph type="sldNum" sz="quarter" idx="10"/>
          </p:nvPr>
        </p:nvSpPr>
        <p:spPr/>
        <p:txBody>
          <a:bodyPr/>
          <a:lstStyle/>
          <a:p>
            <a:pPr>
              <a:defRPr/>
            </a:pPr>
            <a:fld id="{1D6DB332-0DE6-4F02-A22B-F77AF56DE0A6}" type="slidenum">
              <a:rPr lang="en-US" smtClean="0"/>
              <a:pPr>
                <a:defRPr/>
              </a:pPr>
              <a:t>10</a:t>
            </a:fld>
            <a:endParaRPr lang="en-US" dirty="0"/>
          </a:p>
        </p:txBody>
      </p:sp>
    </p:spTree>
    <p:extLst>
      <p:ext uri="{BB962C8B-B14F-4D97-AF65-F5344CB8AC3E}">
        <p14:creationId xmlns:p14="http://schemas.microsoft.com/office/powerpoint/2010/main" val="4076503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c">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31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88759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2149639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74"/>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9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3634831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3058342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3432371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180092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1230164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6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1229680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61"/>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1737541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149459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Graphs/Charts">
    <p:spTree>
      <p:nvGrpSpPr>
        <p:cNvPr id="1" name=""/>
        <p:cNvGrpSpPr/>
        <p:nvPr/>
      </p:nvGrpSpPr>
      <p:grpSpPr>
        <a:xfrm>
          <a:off x="0" y="0"/>
          <a:ext cx="0" cy="0"/>
          <a:chOff x="0" y="0"/>
          <a:chExt cx="0" cy="0"/>
        </a:xfrm>
      </p:grpSpPr>
      <p:pic>
        <p:nvPicPr>
          <p:cNvPr id="8" name="Picture 7" descr="pp_ord2_1.jpg"/>
          <p:cNvPicPr>
            <a:picLocks noChangeAspect="1"/>
          </p:cNvPicPr>
          <p:nvPr/>
        </p:nvPicPr>
        <p:blipFill>
          <a:blip r:embed="rId2" cstate="print"/>
          <a:stretch>
            <a:fillRect/>
          </a:stretch>
        </p:blipFill>
        <p:spPr>
          <a:xfrm>
            <a:off x="1" y="0"/>
            <a:ext cx="12192000" cy="6858000"/>
          </a:xfrm>
          <a:prstGeom prst="rect">
            <a:avLst/>
          </a:prstGeom>
        </p:spPr>
      </p:pic>
      <p:sp>
        <p:nvSpPr>
          <p:cNvPr id="4" name="Picture Placeholder 3"/>
          <p:cNvSpPr>
            <a:spLocks noGrp="1"/>
          </p:cNvSpPr>
          <p:nvPr>
            <p:ph type="pic" sz="quarter" idx="10"/>
          </p:nvPr>
        </p:nvSpPr>
        <p:spPr>
          <a:xfrm>
            <a:off x="1016000" y="1600200"/>
            <a:ext cx="10058400" cy="4724400"/>
          </a:xfrm>
          <a:prstGeom prst="rect">
            <a:avLst/>
          </a:prstGeom>
        </p:spPr>
        <p:txBody>
          <a:bodyPr/>
          <a:lstStyle/>
          <a:p>
            <a:r>
              <a:rPr lang="en-US" dirty="0"/>
              <a:t>Click icon to add picture</a:t>
            </a:r>
          </a:p>
        </p:txBody>
      </p:sp>
      <p:sp>
        <p:nvSpPr>
          <p:cNvPr id="6" name="Text Placeholder 12"/>
          <p:cNvSpPr>
            <a:spLocks noGrp="1"/>
          </p:cNvSpPr>
          <p:nvPr>
            <p:ph type="body" sz="quarter" idx="11"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9" name="Date Placeholder 8"/>
          <p:cNvSpPr>
            <a:spLocks noGrp="1"/>
          </p:cNvSpPr>
          <p:nvPr>
            <p:ph type="dt" sz="half" idx="12"/>
          </p:nvPr>
        </p:nvSpPr>
        <p:spPr>
          <a:xfrm>
            <a:off x="609600" y="6356387"/>
            <a:ext cx="2844800" cy="365125"/>
          </a:xfrm>
          <a:prstGeom prst="rect">
            <a:avLst/>
          </a:prstGeom>
        </p:spPr>
        <p:txBody>
          <a:bodyPr/>
          <a:lstStyle>
            <a:lvl1pPr>
              <a:defRPr/>
            </a:lvl1pPr>
          </a:lstStyle>
          <a:p>
            <a:r>
              <a:rPr lang="en-US" dirty="0">
                <a:solidFill>
                  <a:prstClr val="black">
                    <a:tint val="75000"/>
                  </a:prstClr>
                </a:solidFill>
              </a:rPr>
              <a:t>CSS 101</a:t>
            </a:r>
          </a:p>
        </p:txBody>
      </p:sp>
      <p:sp>
        <p:nvSpPr>
          <p:cNvPr id="10" name="Slide Number Placeholder 9"/>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A825CED8-DE45-4409-8558-D05F5B977B8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6764176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167880-3470-4561-A5E7-2BFC0B7B7CA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5EDEF1-8C43-4844-8F5A-3851E0641ECC}" type="slidenum">
              <a:rPr lang="en-US" smtClean="0"/>
              <a:t>‹#›</a:t>
            </a:fld>
            <a:endParaRPr lang="en-US" dirty="0"/>
          </a:p>
        </p:txBody>
      </p:sp>
    </p:spTree>
    <p:extLst>
      <p:ext uri="{BB962C8B-B14F-4D97-AF65-F5344CB8AC3E}">
        <p14:creationId xmlns:p14="http://schemas.microsoft.com/office/powerpoint/2010/main" val="21530973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3277460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3720370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74"/>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9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9506973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4020683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1367449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265732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38605866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6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589467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61"/>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253028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s/New Sections">
    <p:spTree>
      <p:nvGrpSpPr>
        <p:cNvPr id="1" name=""/>
        <p:cNvGrpSpPr/>
        <p:nvPr/>
      </p:nvGrpSpPr>
      <p:grpSpPr>
        <a:xfrm>
          <a:off x="0" y="0"/>
          <a:ext cx="0" cy="0"/>
          <a:chOff x="0" y="0"/>
          <a:chExt cx="0" cy="0"/>
        </a:xfrm>
      </p:grpSpPr>
      <p:pic>
        <p:nvPicPr>
          <p:cNvPr id="7" name="Picture 6" descr="pp_ord2_2.jpg"/>
          <p:cNvPicPr>
            <a:picLocks noChangeAspect="1"/>
          </p:cNvPicPr>
          <p:nvPr/>
        </p:nvPicPr>
        <p:blipFill>
          <a:blip r:embed="rId2" cstate="print"/>
          <a:stretch>
            <a:fillRect/>
          </a:stretch>
        </p:blipFill>
        <p:spPr>
          <a:xfrm>
            <a:off x="0" y="0"/>
            <a:ext cx="12192000" cy="6857464"/>
          </a:xfrm>
          <a:prstGeom prst="rect">
            <a:avLst/>
          </a:prstGeom>
        </p:spPr>
      </p:pic>
      <p:sp>
        <p:nvSpPr>
          <p:cNvPr id="5" name="Text Placeholder 1"/>
          <p:cNvSpPr>
            <a:spLocks noGrp="1"/>
          </p:cNvSpPr>
          <p:nvPr>
            <p:ph type="body" sz="quarter" idx="4294967295"/>
          </p:nvPr>
        </p:nvSpPr>
        <p:spPr>
          <a:xfrm>
            <a:off x="1625600" y="2590800"/>
            <a:ext cx="8940800" cy="2438400"/>
          </a:xfrm>
          <a:prstGeom prst="rect">
            <a:avLst/>
          </a:prstGeom>
        </p:spPr>
        <p:txBody>
          <a:bodyPr>
            <a:normAutofit fontScale="92500"/>
          </a:bodyPr>
          <a:lstStyle/>
          <a:p>
            <a:pPr marL="0" lvl="0" algn="ctr">
              <a:spcBef>
                <a:spcPts val="0"/>
              </a:spcBef>
              <a:buNone/>
              <a:defRPr/>
            </a:pPr>
            <a:r>
              <a:rPr lang="en-US" sz="4800" b="1" i="0">
                <a:solidFill>
                  <a:schemeClr val="accent3">
                    <a:lumMod val="75000"/>
                  </a:schemeClr>
                </a:solidFill>
                <a:latin typeface="Gill Sans MT" pitchFamily="34" charset="0"/>
              </a:rPr>
              <a:t>Click to edit Master text styles</a:t>
            </a:r>
          </a:p>
        </p:txBody>
      </p:sp>
    </p:spTree>
    <p:extLst>
      <p:ext uri="{BB962C8B-B14F-4D97-AF65-F5344CB8AC3E}">
        <p14:creationId xmlns:p14="http://schemas.microsoft.com/office/powerpoint/2010/main" val="3438844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42750395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D7E42-6DC3-4246-BF54-CC1278A840C1}"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445A85-BCCD-46C6-80FA-F335ABD2E521}" type="slidenum">
              <a:rPr lang="en-US" smtClean="0"/>
              <a:t>‹#›</a:t>
            </a:fld>
            <a:endParaRPr lang="en-US" dirty="0"/>
          </a:p>
        </p:txBody>
      </p:sp>
    </p:spTree>
    <p:extLst>
      <p:ext uri="{BB962C8B-B14F-4D97-AF65-F5344CB8AC3E}">
        <p14:creationId xmlns:p14="http://schemas.microsoft.com/office/powerpoint/2010/main" val="27501898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0196D0-07C5-4685-8D6B-1A83E5E25B98}"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0FE3BB-A57F-44CC-84D9-F1BE0492B3AF}" type="slidenum">
              <a:rPr lang="en-US" smtClean="0"/>
              <a:pPr/>
              <a:t>‹#›</a:t>
            </a:fld>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5182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7B96EA-6625-4D5C-BC4A-13FE294886D7}"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1931034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BFF8560-4C58-4A8D-9211-BACA628A2A8A}" type="slidenum">
              <a:rPr lang="en-US" altLang="en-US" smtClean="0"/>
              <a:pPr>
                <a:defRPr/>
              </a:pPr>
              <a:t>‹#›</a:t>
            </a:fld>
            <a:endParaRPr lang="en-US" alt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04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6"/>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7" y="1845737"/>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08E61B-66C4-4E34-9BB5-18FEAF83C31C}" type="datetime1">
              <a:rPr lang="en-US" smtClean="0"/>
              <a:pPr/>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4762159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6"/>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4A1DF3-FCA7-444A-9B71-FE545E36915A}" type="datetime1">
              <a:rPr lang="en-US" smtClean="0"/>
              <a:pPr/>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7623582"/>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289A53-C2F5-4B6B-AB3A-FE83EE32097C}" type="datetime1">
              <a:rPr lang="en-US" smtClean="0"/>
              <a:pPr/>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5ED5932E-B370-4AC5-B9BB-B264A61DD40F}" type="slidenum">
              <a:rPr lang="en-US" smtClean="0"/>
              <a:pPr>
                <a:defRPr/>
              </a:pPr>
              <a:t>‹#›</a:t>
            </a:fld>
            <a:endParaRPr lang="en-US" dirty="0"/>
          </a:p>
        </p:txBody>
      </p:sp>
    </p:spTree>
    <p:extLst>
      <p:ext uri="{BB962C8B-B14F-4D97-AF65-F5344CB8AC3E}">
        <p14:creationId xmlns:p14="http://schemas.microsoft.com/office/powerpoint/2010/main" val="40083544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B94EB14-5FC1-4ABD-A9F2-602B9975862F}" type="datetime1">
              <a:rPr lang="en-US" smtClean="0"/>
              <a:pPr/>
              <a:t>5/16/2018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14361836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8"/>
            <a:ext cx="2618509" cy="365125"/>
          </a:xfrm>
        </p:spPr>
        <p:txBody>
          <a:bodyPr/>
          <a:lstStyle>
            <a:lvl1pPr algn="l">
              <a:defRPr/>
            </a:lvl1pPr>
          </a:lstStyle>
          <a:p>
            <a:fld id="{7038AD57-7448-4A83-9151-F3EA62C42F61}" type="datetime1">
              <a:rPr lang="en-US" smtClean="0"/>
              <a:pPr/>
              <a:t>5/16/2018</a:t>
            </a:fld>
            <a:endParaRPr lang="en-US" dirty="0"/>
          </a:p>
        </p:txBody>
      </p:sp>
      <p:sp>
        <p:nvSpPr>
          <p:cNvPr id="6" name="Footer Placeholder 5"/>
          <p:cNvSpPr>
            <a:spLocks noGrp="1"/>
          </p:cNvSpPr>
          <p:nvPr>
            <p:ph type="ftr" sz="quarter" idx="11"/>
          </p:nvPr>
        </p:nvSpPr>
        <p:spPr>
          <a:xfrm>
            <a:off x="4800600" y="6459788"/>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570685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ith Images">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stretch>
            <a:fillRect/>
          </a:stretch>
        </p:blipFill>
        <p:spPr>
          <a:xfrm>
            <a:off x="24" y="272"/>
            <a:ext cx="12191999" cy="6857463"/>
          </a:xfrm>
          <a:prstGeom prst="rect">
            <a:avLst/>
          </a:prstGeom>
        </p:spPr>
      </p:pic>
      <p:sp>
        <p:nvSpPr>
          <p:cNvPr id="13"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7" name="Picture Placeholder 16"/>
          <p:cNvSpPr>
            <a:spLocks noGrp="1"/>
          </p:cNvSpPr>
          <p:nvPr>
            <p:ph type="pic" sz="quarter" idx="12"/>
          </p:nvPr>
        </p:nvSpPr>
        <p:spPr>
          <a:xfrm>
            <a:off x="8331200" y="1524000"/>
            <a:ext cx="3657600" cy="2133600"/>
          </a:xfrm>
          <a:prstGeom prst="rect">
            <a:avLst/>
          </a:prstGeom>
        </p:spPr>
        <p:txBody>
          <a:bodyPr/>
          <a:lstStyle/>
          <a:p>
            <a:r>
              <a:rPr lang="en-US" dirty="0"/>
              <a:t>Click icon to add picture</a:t>
            </a:r>
          </a:p>
        </p:txBody>
      </p:sp>
      <p:sp>
        <p:nvSpPr>
          <p:cNvPr id="19" name="Picture Placeholder 18"/>
          <p:cNvSpPr>
            <a:spLocks noGrp="1"/>
          </p:cNvSpPr>
          <p:nvPr>
            <p:ph type="pic" sz="quarter" idx="13"/>
          </p:nvPr>
        </p:nvSpPr>
        <p:spPr>
          <a:xfrm>
            <a:off x="8331200" y="3886200"/>
            <a:ext cx="3657600" cy="2209800"/>
          </a:xfrm>
          <a:prstGeom prst="rect">
            <a:avLst/>
          </a:prstGeom>
        </p:spPr>
        <p:txBody>
          <a:bodyPr/>
          <a:lstStyle/>
          <a:p>
            <a:r>
              <a:rPr lang="en-US" dirty="0"/>
              <a:t>Click icon to add picture</a:t>
            </a:r>
          </a:p>
        </p:txBody>
      </p:sp>
      <p:sp>
        <p:nvSpPr>
          <p:cNvPr id="21" name="Text Placeholder 20"/>
          <p:cNvSpPr>
            <a:spLocks noGrp="1"/>
          </p:cNvSpPr>
          <p:nvPr>
            <p:ph type="body" sz="quarter" idx="14" hasCustomPrompt="1"/>
          </p:nvPr>
        </p:nvSpPr>
        <p:spPr>
          <a:xfrm>
            <a:off x="203200" y="1447800"/>
            <a:ext cx="7924800" cy="5257800"/>
          </a:xfrm>
          <a:prstGeom prst="rect">
            <a:avLst/>
          </a:prstGeom>
        </p:spPr>
        <p:txBody>
          <a:bodyPr>
            <a:normAutofit/>
          </a:bodyPr>
          <a:lstStyle>
            <a:lvl1pPr marL="0">
              <a:spcAft>
                <a:spcPts val="600"/>
              </a:spcAft>
              <a:buClrTx/>
              <a:buSzPct val="150000"/>
              <a:defRPr sz="1600" b="1" baseline="0">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p:txBody>
      </p:sp>
      <p:sp>
        <p:nvSpPr>
          <p:cNvPr id="9" name="Slide Number Placeholder 8"/>
          <p:cNvSpPr>
            <a:spLocks noGrp="1"/>
          </p:cNvSpPr>
          <p:nvPr>
            <p:ph type="sldNum" sz="quarter" idx="16"/>
          </p:nvPr>
        </p:nvSpPr>
        <p:spPr>
          <a:xfrm>
            <a:off x="8737600" y="6356387"/>
            <a:ext cx="3251200" cy="365125"/>
          </a:xfrm>
        </p:spPr>
        <p:txBody>
          <a:bodyPr/>
          <a:lstStyle>
            <a:lvl1pPr>
              <a:defRPr sz="2000" b="1">
                <a:solidFill>
                  <a:schemeClr val="tx1"/>
                </a:solidFill>
                <a:latin typeface="Gill Sans MT" pitchFamily="34" charset="0"/>
              </a:defRPr>
            </a:lvl1pPr>
          </a:lstStyle>
          <a:p>
            <a:fld id="{A825CED8-DE45-4409-8558-D05F5B977B87}" type="slidenum">
              <a:rPr lang="en-US" smtClean="0">
                <a:solidFill>
                  <a:prstClr val="black"/>
                </a:solidFill>
              </a:rPr>
              <a:pPr/>
              <a:t>‹#›</a:t>
            </a:fld>
            <a:endParaRPr lang="en-US" dirty="0">
              <a:solidFill>
                <a:prstClr val="black"/>
              </a:solidFill>
            </a:endParaRPr>
          </a:p>
        </p:txBody>
      </p:sp>
      <p:sp>
        <p:nvSpPr>
          <p:cNvPr id="10" name="Footer Placeholder 9"/>
          <p:cNvSpPr>
            <a:spLocks noGrp="1"/>
          </p:cNvSpPr>
          <p:nvPr>
            <p:ph type="ftr" sz="quarter" idx="17"/>
          </p:nvPr>
        </p:nvSpPr>
        <p:spPr>
          <a:xfrm>
            <a:off x="203200" y="6333132"/>
            <a:ext cx="3860800" cy="365125"/>
          </a:xfrm>
          <a:prstGeom prst="rect">
            <a:avLst/>
          </a:prstGeom>
        </p:spPr>
        <p:txBody>
          <a:bodyPr/>
          <a:lstStyle>
            <a:lvl1pPr algn="l">
              <a:defRPr/>
            </a:lvl1pPr>
          </a:lstStyle>
          <a:p>
            <a:endParaRPr lang="en-US" dirty="0">
              <a:solidFill>
                <a:prstClr val="black">
                  <a:tint val="75000"/>
                </a:prstClr>
              </a:solidFill>
            </a:endParaRPr>
          </a:p>
        </p:txBody>
      </p:sp>
    </p:spTree>
    <p:extLst>
      <p:ext uri="{BB962C8B-B14F-4D97-AF65-F5344CB8AC3E}">
        <p14:creationId xmlns:p14="http://schemas.microsoft.com/office/powerpoint/2010/main" val="36270164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2"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C61BB1A4-F33C-434C-9864-562074D93032}" type="datetime1">
              <a:rPr lang="en-US" smtClean="0"/>
              <a:pPr/>
              <a:t>5/16/2018</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99132167"/>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50C5A3-3A46-4561-82FC-7AC7FF264EFF}"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09011105"/>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F6FA2-85F9-4283-9518-6A6366DC8A2C}"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2190307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70196D0-07C5-4685-8D6B-1A83E5E25B98}"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7597379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7B96EA-6625-4D5C-BC4A-13FE294886D7}"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3474486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BFF8560-4C58-4A8D-9211-BACA628A2A8A}" type="slidenum">
              <a:rPr lang="en-US" altLang="en-US" smtClean="0"/>
              <a:pPr>
                <a:defRPr/>
              </a:pPr>
              <a:t>‹#›</a:t>
            </a:fld>
            <a:endParaRPr lang="en-US" altLang="en-US" dirty="0"/>
          </a:p>
        </p:txBody>
      </p:sp>
    </p:spTree>
    <p:extLst>
      <p:ext uri="{BB962C8B-B14F-4D97-AF65-F5344CB8AC3E}">
        <p14:creationId xmlns:p14="http://schemas.microsoft.com/office/powerpoint/2010/main" val="31523820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ECCA6E-9EA1-4BBD-A1ED-7FFAB139324C}" type="datetime1">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8276112"/>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D2404B-7758-4872-A510-95AF0A331A65}" type="datetime1">
              <a:rPr lang="en-US" smtClean="0"/>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06113102"/>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289A53-C2F5-4B6B-AB3A-FE83EE32097C}" type="datetime1">
              <a:rPr lang="en-US" smtClean="0"/>
              <a:pPr/>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5ED5932E-B370-4AC5-B9BB-B264A61DD40F}" type="slidenum">
              <a:rPr lang="en-US" smtClean="0"/>
              <a:pPr>
                <a:defRPr/>
              </a:pPr>
              <a:t>‹#›</a:t>
            </a:fld>
            <a:endParaRPr lang="en-US" dirty="0"/>
          </a:p>
        </p:txBody>
      </p:sp>
    </p:spTree>
    <p:extLst>
      <p:ext uri="{BB962C8B-B14F-4D97-AF65-F5344CB8AC3E}">
        <p14:creationId xmlns:p14="http://schemas.microsoft.com/office/powerpoint/2010/main" val="2265175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4EB14-5FC1-4ABD-A9F2-602B9975862F}" type="datetime1">
              <a:rPr lang="en-US" smtClean="0"/>
              <a:pPr/>
              <a:t>5/16/2018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278586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stretch>
            <a:fillRect/>
          </a:stretch>
        </p:blipFill>
        <p:spPr>
          <a:xfrm>
            <a:off x="4" y="0"/>
            <a:ext cx="12191997" cy="6858000"/>
          </a:xfrm>
          <a:prstGeom prst="rect">
            <a:avLst/>
          </a:prstGeom>
        </p:spPr>
      </p:pic>
      <p:sp>
        <p:nvSpPr>
          <p:cNvPr id="11" name="Text Placeholder 12"/>
          <p:cNvSpPr>
            <a:spLocks noGrp="1"/>
          </p:cNvSpPr>
          <p:nvPr>
            <p:ph type="body" sz="quarter" idx="10"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rgbClr val="0070C0"/>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6" name="Text Placeholder 15"/>
          <p:cNvSpPr>
            <a:spLocks noGrp="1"/>
          </p:cNvSpPr>
          <p:nvPr>
            <p:ph type="body" sz="quarter" idx="11" hasCustomPrompt="1"/>
          </p:nvPr>
        </p:nvSpPr>
        <p:spPr>
          <a:xfrm>
            <a:off x="203200" y="1447800"/>
            <a:ext cx="11785600" cy="4876800"/>
          </a:xfrm>
          <a:prstGeom prst="rect">
            <a:avLst/>
          </a:prstGeom>
        </p:spPr>
        <p:txBody>
          <a:bodyPr>
            <a:normAutofit/>
          </a:bodyPr>
          <a:lstStyle>
            <a:lvl1pPr>
              <a:spcAft>
                <a:spcPts val="600"/>
              </a:spcAft>
              <a:buClrTx/>
              <a:buSzPct val="150000"/>
              <a:defRPr sz="1600" b="1">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a:p>
            <a:pPr lvl="0"/>
            <a:r>
              <a:rPr lang="en-US" dirty="0"/>
              <a:t>Bullet 11</a:t>
            </a:r>
          </a:p>
          <a:p>
            <a:pPr lvl="0"/>
            <a:r>
              <a:rPr lang="en-US" dirty="0"/>
              <a:t>Bullet 12</a:t>
            </a:r>
          </a:p>
          <a:p>
            <a:pPr lvl="0"/>
            <a:r>
              <a:rPr lang="en-US" dirty="0"/>
              <a:t>Bullet 13</a:t>
            </a:r>
          </a:p>
          <a:p>
            <a:pPr lvl="0"/>
            <a:endParaRPr lang="en-US" dirty="0"/>
          </a:p>
          <a:p>
            <a:pPr lvl="0"/>
            <a:endParaRPr lang="en-US" dirty="0"/>
          </a:p>
        </p:txBody>
      </p:sp>
      <p:sp>
        <p:nvSpPr>
          <p:cNvPr id="7" name="Date Placeholder 6"/>
          <p:cNvSpPr>
            <a:spLocks noGrp="1"/>
          </p:cNvSpPr>
          <p:nvPr>
            <p:ph type="dt" sz="half" idx="12"/>
          </p:nvPr>
        </p:nvSpPr>
        <p:spPr>
          <a:xfrm>
            <a:off x="609600" y="6356387"/>
            <a:ext cx="2844800" cy="365125"/>
          </a:xfrm>
          <a:prstGeom prst="rect">
            <a:avLst/>
          </a:prstGeom>
        </p:spPr>
        <p:txBody>
          <a:bodyPr/>
          <a:lstStyle>
            <a:lvl1pPr>
              <a:defRPr/>
            </a:lvl1pPr>
          </a:lstStyle>
          <a:p>
            <a:r>
              <a:rPr lang="en-US" dirty="0">
                <a:solidFill>
                  <a:prstClr val="black">
                    <a:tint val="75000"/>
                  </a:prstClr>
                </a:solidFill>
              </a:rPr>
              <a:t>CSS 101</a:t>
            </a:r>
          </a:p>
        </p:txBody>
      </p:sp>
      <p:sp>
        <p:nvSpPr>
          <p:cNvPr id="8" name="Slide Number Placeholder 7"/>
          <p:cNvSpPr>
            <a:spLocks noGrp="1"/>
          </p:cNvSpPr>
          <p:nvPr>
            <p:ph type="sldNum" sz="quarter" idx="13"/>
          </p:nvPr>
        </p:nvSpPr>
        <p:spPr>
          <a:xfrm>
            <a:off x="8737600" y="6356387"/>
            <a:ext cx="3251200" cy="365125"/>
          </a:xfrm>
        </p:spPr>
        <p:txBody>
          <a:bodyPr/>
          <a:lstStyle>
            <a:lvl1pPr>
              <a:defRPr sz="2000" b="1">
                <a:solidFill>
                  <a:schemeClr val="tx1"/>
                </a:solidFill>
                <a:latin typeface="Gill Sans MT" pitchFamily="34" charset="0"/>
              </a:defRPr>
            </a:lvl1pPr>
          </a:lstStyle>
          <a:p>
            <a:fld id="{A825CED8-DE45-4409-8558-D05F5B977B8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200918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364048-7C76-433A-962D-A29C2FA81ECE}" type="datetime1">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30336894"/>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F22114-C5F7-4EDB-A4F5-C7DC3C0DA9E9}" type="datetime1">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6202755"/>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9635F-48E1-4666-B22D-0396DA660B10}" type="datetime1">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26375546"/>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04B1E2-EB90-48A6-9573-569FE9D9CCB8}" type="datetime1">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9102555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1"/>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0196D0-07C5-4685-8D6B-1A83E5E25B98}"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7315764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7B96EA-6625-4D5C-BC4A-13FE294886D7}"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27702836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BFF8560-4C58-4A8D-9211-BACA628A2A8A}" type="slidenum">
              <a:rPr lang="en-US" altLang="en-US" smtClean="0"/>
              <a:pPr>
                <a:defRPr/>
              </a:pPr>
              <a:t>‹#›</a:t>
            </a:fld>
            <a:endParaRPr lang="en-US" altLang="en-US" dirty="0"/>
          </a:p>
        </p:txBody>
      </p:sp>
    </p:spTree>
    <p:extLst>
      <p:ext uri="{BB962C8B-B14F-4D97-AF65-F5344CB8AC3E}">
        <p14:creationId xmlns:p14="http://schemas.microsoft.com/office/powerpoint/2010/main" val="3229158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E61B-66C4-4E34-9BB5-18FEAF83C31C}" type="datetime1">
              <a:rPr lang="en-US" smtClean="0"/>
              <a:pPr/>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92665889"/>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4A1DF3-FCA7-444A-9B71-FE545E36915A}" type="datetime1">
              <a:rPr lang="en-US" smtClean="0"/>
              <a:pPr/>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00238384"/>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289A53-C2F5-4B6B-AB3A-FE83EE32097C}" type="datetime1">
              <a:rPr lang="en-US" smtClean="0"/>
              <a:pPr/>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5ED5932E-B370-4AC5-B9BB-B264A61DD40F}" type="slidenum">
              <a:rPr lang="en-US" smtClean="0"/>
              <a:pPr>
                <a:defRPr/>
              </a:pPr>
              <a:t>‹#›</a:t>
            </a:fld>
            <a:endParaRPr lang="en-US" dirty="0"/>
          </a:p>
        </p:txBody>
      </p:sp>
    </p:spTree>
    <p:extLst>
      <p:ext uri="{BB962C8B-B14F-4D97-AF65-F5344CB8AC3E}">
        <p14:creationId xmlns:p14="http://schemas.microsoft.com/office/powerpoint/2010/main" val="448934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87"/>
            <a:ext cx="2844800" cy="365125"/>
          </a:xfrm>
          <a:prstGeom prst="rect">
            <a:avLst/>
          </a:prstGeom>
        </p:spPr>
        <p:txBody>
          <a:bodyPr/>
          <a:lstStyle/>
          <a:p>
            <a:fld id="{07289A53-C2F5-4B6B-AB3A-FE83EE32097C}" type="datetime1">
              <a:rPr lang="en-US" smtClean="0"/>
              <a:pPr/>
              <a:t>5/16/2018</a:t>
            </a:fld>
            <a:endParaRPr lang="en-US" dirty="0"/>
          </a:p>
        </p:txBody>
      </p:sp>
      <p:sp>
        <p:nvSpPr>
          <p:cNvPr id="4" name="Footer Placeholder 3"/>
          <p:cNvSpPr>
            <a:spLocks noGrp="1"/>
          </p:cNvSpPr>
          <p:nvPr>
            <p:ph type="ftr" sz="quarter" idx="11"/>
          </p:nvPr>
        </p:nvSpPr>
        <p:spPr>
          <a:xfrm>
            <a:off x="4165600" y="6356387"/>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pPr>
              <a:defRPr/>
            </a:pPr>
            <a:fld id="{5ED5932E-B370-4AC5-B9BB-B264A61DD40F}" type="slidenum">
              <a:rPr lang="en-US" smtClean="0"/>
              <a:pPr>
                <a:defRPr/>
              </a:pPr>
              <a:t>‹#›</a:t>
            </a:fld>
            <a:endParaRPr lang="en-US" dirty="0"/>
          </a:p>
        </p:txBody>
      </p:sp>
    </p:spTree>
    <p:extLst>
      <p:ext uri="{BB962C8B-B14F-4D97-AF65-F5344CB8AC3E}">
        <p14:creationId xmlns:p14="http://schemas.microsoft.com/office/powerpoint/2010/main" val="28043399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4EB14-5FC1-4ABD-A9F2-602B9975862F}" type="datetime1">
              <a:rPr lang="en-US" smtClean="0"/>
              <a:pPr/>
              <a:t>5/16/2018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11624657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8AD57-7448-4A83-9151-F3EA62C42F61}" type="datetime1">
              <a:rPr lang="en-US" smtClean="0"/>
              <a:pPr/>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30151403"/>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1BB1A4-F33C-434C-9864-562074D93032}" type="datetime1">
              <a:rPr lang="en-US" smtClean="0"/>
              <a:pPr/>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7274000"/>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50C5A3-3A46-4561-82FC-7AC7FF264EFF}"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138221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4"/>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AF6FA2-85F9-4283-9518-6A6366DC8A2C}" type="datetime1">
              <a:rPr lang="en-US" smtClean="0"/>
              <a:pPr/>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9409974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91"/>
            <a:ext cx="2844800" cy="365125"/>
          </a:xfrm>
          <a:prstGeom prst="rect">
            <a:avLst/>
          </a:prstGeom>
        </p:spPr>
        <p:txBody>
          <a:bodyPr/>
          <a:lstStyle/>
          <a:p>
            <a:fld id="{8B94EB14-5FC1-4ABD-A9F2-602B9975862F}" type="datetime1">
              <a:rPr lang="en-US" smtClean="0"/>
              <a:pPr/>
              <a:t>5/16/2018</a:t>
            </a:fld>
            <a:endParaRPr lang="en-US" dirty="0"/>
          </a:p>
        </p:txBody>
      </p:sp>
      <p:sp>
        <p:nvSpPr>
          <p:cNvPr id="3" name="Footer Placeholder 2"/>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2765159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6"/>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91"/>
            <a:ext cx="2844800" cy="365125"/>
          </a:xfrm>
          <a:prstGeom prst="rect">
            <a:avLst/>
          </a:prstGeom>
        </p:spPr>
        <p:txBody>
          <a:bodyPr/>
          <a:lstStyle/>
          <a:p>
            <a:fld id="{027B96EA-6625-4D5C-BC4A-13FE294886D7}" type="datetime1">
              <a:rPr lang="en-US" smtClean="0"/>
              <a:pPr/>
              <a:t>5/16/2018</a:t>
            </a:fld>
            <a:endParaRPr lang="en-US" dirty="0"/>
          </a:p>
        </p:txBody>
      </p:sp>
      <p:sp>
        <p:nvSpPr>
          <p:cNvPr id="5" name="Footer Placeholder 4"/>
          <p:cNvSpPr>
            <a:spLocks noGrp="1"/>
          </p:cNvSpPr>
          <p:nvPr>
            <p:ph type="ftr" sz="quarter" idx="11"/>
          </p:nvPr>
        </p:nvSpPr>
        <p:spPr>
          <a:xfrm>
            <a:off x="4165600" y="635639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D0FE3BB-A57F-44CC-84D9-F1BE0492B3AF}" type="slidenum">
              <a:rPr lang="en-US" smtClean="0"/>
              <a:pPr/>
              <a:t>‹#›</a:t>
            </a:fld>
            <a:endParaRPr lang="en-US" dirty="0"/>
          </a:p>
        </p:txBody>
      </p:sp>
    </p:spTree>
    <p:extLst>
      <p:ext uri="{BB962C8B-B14F-4D97-AF65-F5344CB8AC3E}">
        <p14:creationId xmlns:p14="http://schemas.microsoft.com/office/powerpoint/2010/main" val="1377410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39"/>
            <a:ext cx="10363200" cy="1362075"/>
          </a:xfrm>
          <a:prstGeom prst="rect">
            <a:avLst/>
          </a:prstGeo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a:prstGeom prst="rect">
            <a:avLst/>
          </a:prstGeo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a:xfrm>
            <a:off x="8782052" y="612775"/>
            <a:ext cx="1276349" cy="457200"/>
          </a:xfrm>
          <a:prstGeom prst="rect">
            <a:avLst/>
          </a:prstGeom>
        </p:spPr>
        <p:txBody>
          <a:bodyPr/>
          <a:lstStyle>
            <a:lvl1pPr>
              <a:defRPr/>
            </a:lvl1pPr>
          </a:lstStyle>
          <a:p>
            <a:pPr>
              <a:defRPr/>
            </a:pPr>
            <a:endParaRPr lang="en-US" dirty="0"/>
          </a:p>
        </p:txBody>
      </p:sp>
      <p:sp>
        <p:nvSpPr>
          <p:cNvPr id="5" name="Footer Placeholder 2"/>
          <p:cNvSpPr>
            <a:spLocks noGrp="1"/>
          </p:cNvSpPr>
          <p:nvPr>
            <p:ph type="ftr" sz="quarter" idx="11"/>
          </p:nvPr>
        </p:nvSpPr>
        <p:spPr>
          <a:xfrm>
            <a:off x="7010426" y="612775"/>
            <a:ext cx="1767417" cy="457200"/>
          </a:xfrm>
          <a:prstGeom prst="rect">
            <a:avLst/>
          </a:prstGeom>
        </p:spPr>
        <p:txBody>
          <a:bodyPr/>
          <a:lstStyle>
            <a:lvl1pPr>
              <a:defRPr/>
            </a:lvl1pPr>
          </a:lstStyle>
          <a:p>
            <a:pPr>
              <a:defRPr/>
            </a:pPr>
            <a:endParaRPr lang="en-US" dirty="0"/>
          </a:p>
        </p:txBody>
      </p:sp>
      <p:sp>
        <p:nvSpPr>
          <p:cNvPr id="6" name="Slide Number Placeholder 22"/>
          <p:cNvSpPr>
            <a:spLocks noGrp="1"/>
          </p:cNvSpPr>
          <p:nvPr>
            <p:ph type="sldNum" sz="quarter" idx="12"/>
          </p:nvPr>
        </p:nvSpPr>
        <p:spPr/>
        <p:txBody>
          <a:bodyPr/>
          <a:lstStyle>
            <a:lvl1pPr>
              <a:defRPr/>
            </a:lvl1pPr>
          </a:lstStyle>
          <a:p>
            <a:pPr>
              <a:defRPr/>
            </a:pPr>
            <a:fld id="{1BFF8560-4C58-4A8D-9211-BACA628A2A8A}" type="slidenum">
              <a:rPr lang="en-US" altLang="en-US"/>
              <a:pPr>
                <a:defRPr/>
              </a:pPr>
              <a:t>‹#›</a:t>
            </a:fld>
            <a:endParaRPr lang="en-US" altLang="en-US" dirty="0"/>
          </a:p>
        </p:txBody>
      </p:sp>
    </p:spTree>
    <p:extLst>
      <p:ext uri="{BB962C8B-B14F-4D97-AF65-F5344CB8AC3E}">
        <p14:creationId xmlns:p14="http://schemas.microsoft.com/office/powerpoint/2010/main" val="179089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37600" y="635638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pp_ord_blanc1.jpg"/>
          <p:cNvPicPr>
            <a:picLocks noChangeAspect="1"/>
          </p:cNvPicPr>
          <p:nvPr/>
        </p:nvPicPr>
        <p:blipFill>
          <a:blip r:embed="rId11" cstate="print"/>
          <a:stretch>
            <a:fillRect/>
          </a:stretch>
        </p:blipFill>
        <p:spPr>
          <a:xfrm>
            <a:off x="0" y="268"/>
            <a:ext cx="12192000" cy="6857464"/>
          </a:xfrm>
          <a:prstGeom prst="rect">
            <a:avLst/>
          </a:prstGeom>
        </p:spPr>
      </p:pic>
    </p:spTree>
    <p:extLst>
      <p:ext uri="{BB962C8B-B14F-4D97-AF65-F5344CB8AC3E}">
        <p14:creationId xmlns:p14="http://schemas.microsoft.com/office/powerpoint/2010/main" val="191504254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71" r:id="rId6"/>
    <p:sldLayoutId id="2147483696" r:id="rId7"/>
    <p:sldLayoutId id="2147483697" r:id="rId8"/>
    <p:sldLayoutId id="2147483712" r:id="rId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8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67880-3470-4561-A5E7-2BFC0B7B7CA1}" type="datetimeFigureOut">
              <a:rPr lang="en-US" smtClean="0"/>
              <a:t>5/16/2018</a:t>
            </a:fld>
            <a:endParaRPr lang="en-US" dirty="0"/>
          </a:p>
        </p:txBody>
      </p:sp>
      <p:sp>
        <p:nvSpPr>
          <p:cNvPr id="5" name="Footer Placeholder 4"/>
          <p:cNvSpPr>
            <a:spLocks noGrp="1"/>
          </p:cNvSpPr>
          <p:nvPr>
            <p:ph type="ftr" sz="quarter" idx="3"/>
          </p:nvPr>
        </p:nvSpPr>
        <p:spPr>
          <a:xfrm>
            <a:off x="4038600" y="635638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8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EDEF1-8C43-4844-8F5A-3851E0641ECC}" type="slidenum">
              <a:rPr lang="en-US" smtClean="0"/>
              <a:t>‹#›</a:t>
            </a:fld>
            <a:endParaRPr lang="en-US" dirty="0"/>
          </a:p>
        </p:txBody>
      </p:sp>
    </p:spTree>
    <p:extLst>
      <p:ext uri="{BB962C8B-B14F-4D97-AF65-F5344CB8AC3E}">
        <p14:creationId xmlns:p14="http://schemas.microsoft.com/office/powerpoint/2010/main" val="2268084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8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D7E42-6DC3-4246-BF54-CC1278A840C1}" type="datetimeFigureOut">
              <a:rPr lang="en-US" smtClean="0"/>
              <a:t>5/16/2018</a:t>
            </a:fld>
            <a:endParaRPr lang="en-US" dirty="0"/>
          </a:p>
        </p:txBody>
      </p:sp>
      <p:sp>
        <p:nvSpPr>
          <p:cNvPr id="5" name="Footer Placeholder 4"/>
          <p:cNvSpPr>
            <a:spLocks noGrp="1"/>
          </p:cNvSpPr>
          <p:nvPr>
            <p:ph type="ftr" sz="quarter" idx="3"/>
          </p:nvPr>
        </p:nvSpPr>
        <p:spPr>
          <a:xfrm>
            <a:off x="4038600" y="635638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8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445A85-BCCD-46C6-80FA-F335ABD2E521}" type="slidenum">
              <a:rPr lang="en-US" smtClean="0"/>
              <a:t>‹#›</a:t>
            </a:fld>
            <a:endParaRPr lang="en-US" dirty="0"/>
          </a:p>
        </p:txBody>
      </p:sp>
    </p:spTree>
    <p:extLst>
      <p:ext uri="{BB962C8B-B14F-4D97-AF65-F5344CB8AC3E}">
        <p14:creationId xmlns:p14="http://schemas.microsoft.com/office/powerpoint/2010/main" val="14178362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6"/>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2" y="6459788"/>
            <a:ext cx="2472271" cy="365125"/>
          </a:xfrm>
          <a:prstGeom prst="rect">
            <a:avLst/>
          </a:prstGeom>
        </p:spPr>
        <p:txBody>
          <a:bodyPr vert="horz" lIns="91440" tIns="45720" rIns="91440" bIns="45720" rtlCol="0" anchor="ctr"/>
          <a:lstStyle>
            <a:lvl1pPr algn="l">
              <a:defRPr sz="900">
                <a:solidFill>
                  <a:srgbClr val="FFFFFF"/>
                </a:solidFill>
              </a:defRPr>
            </a:lvl1pPr>
          </a:lstStyle>
          <a:p>
            <a:fld id="{1D8BD707-D9CF-40AE-B4C6-C98DA3205C09}" type="datetimeFigureOut">
              <a:rPr lang="en-US" smtClean="0"/>
              <a:pPr/>
              <a:t>5/16/2018</a:t>
            </a:fld>
            <a:endParaRPr lang="en-US" dirty="0"/>
          </a:p>
        </p:txBody>
      </p:sp>
      <p:sp>
        <p:nvSpPr>
          <p:cNvPr id="5" name="Footer Placeholder 4"/>
          <p:cNvSpPr>
            <a:spLocks noGrp="1"/>
          </p:cNvSpPr>
          <p:nvPr>
            <p:ph type="ftr" sz="quarter" idx="3"/>
          </p:nvPr>
        </p:nvSpPr>
        <p:spPr>
          <a:xfrm>
            <a:off x="3686186" y="6459788"/>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60" y="6459788"/>
            <a:ext cx="1312025" cy="365125"/>
          </a:xfrm>
          <a:prstGeom prst="rect">
            <a:avLst/>
          </a:prstGeom>
        </p:spPr>
        <p:txBody>
          <a:bodyPr vert="horz" lIns="91440" tIns="45720" rIns="91440" bIns="45720" rtlCol="0" anchor="ctr"/>
          <a:lstStyle>
            <a:lvl1pPr algn="r">
              <a:defRPr sz="1050">
                <a:solidFill>
                  <a:srgbClr val="FFFFFF"/>
                </a:solidFill>
              </a:defRPr>
            </a:lvl1p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878922"/>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87841-3A4B-46DB-B99B-435FEF4971C5}" type="datetime1">
              <a:rPr lang="en-US" smtClean="0"/>
              <a:t>5/16/2018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5550735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0BC60-170A-404E-B617-3D9E21449301}" type="datetimeFigureOut">
              <a:rPr lang="en-US" smtClean="0"/>
              <a:pPr/>
              <a:t>5/16/2018</a:t>
            </a:fld>
            <a:endParaRPr lang="en-US" dirty="0"/>
          </a:p>
        </p:txBody>
      </p:sp>
      <p:sp>
        <p:nvSpPr>
          <p:cNvPr id="5" name="Footer Placeholder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5CED8-DE45-4409-8558-D05F5B977B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99836756"/>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32.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4.xml"/><Relationship Id="rId7" Type="http://schemas.openxmlformats.org/officeDocument/2006/relationships/image" Target="../media/image60.png"/><Relationship Id="rId2" Type="http://schemas.openxmlformats.org/officeDocument/2006/relationships/slideLayout" Target="../slideLayouts/slideLayout54.xml"/><Relationship Id="rId1" Type="http://schemas.openxmlformats.org/officeDocument/2006/relationships/themeOverride" Target="../theme/themeOverride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82.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2.png"/><Relationship Id="rId7"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0.png"/><Relationship Id="rId9" Type="http://schemas.openxmlformats.org/officeDocument/2006/relationships/image" Target="../media/image10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hyperlink" Target="mailto:mckane.bob@epa.gov" TargetMode="External"/><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08547" y="357385"/>
            <a:ext cx="11662611" cy="1632617"/>
          </a:xfrm>
          <a:ln>
            <a:noFill/>
          </a:ln>
        </p:spPr>
        <p:txBody>
          <a:bodyPr bIns="91440">
            <a:noAutofit/>
          </a:bodyPr>
          <a:lstStyle/>
          <a:p>
            <a:pPr algn="ctr"/>
            <a:r>
              <a:rPr lang="en-US" sz="3600" dirty="0"/>
              <a:t>How Visualizing Ecosystem Land Management Assessments (VELMA) modeling quantifies co-benefits and tradeoffs in Community Forest management</a:t>
            </a:r>
          </a:p>
        </p:txBody>
      </p:sp>
      <p:sp>
        <p:nvSpPr>
          <p:cNvPr id="5" name="TextBox 4"/>
          <p:cNvSpPr txBox="1"/>
          <p:nvPr/>
        </p:nvSpPr>
        <p:spPr>
          <a:xfrm>
            <a:off x="1074821" y="2098862"/>
            <a:ext cx="10010274" cy="1969770"/>
          </a:xfrm>
          <a:prstGeom prst="rect">
            <a:avLst/>
          </a:prstGeom>
          <a:noFill/>
        </p:spPr>
        <p:txBody>
          <a:bodyPr wrap="square" rtlCol="0">
            <a:spAutoFit/>
          </a:bodyPr>
          <a:lstStyle/>
          <a:p>
            <a:pPr algn="ctr"/>
            <a:r>
              <a:rPr lang="en-US" sz="2000" dirty="0"/>
              <a:t>Bob McKane</a:t>
            </a:r>
            <a:r>
              <a:rPr lang="en-US" sz="2000" baseline="30000" dirty="0"/>
              <a:t>1</a:t>
            </a:r>
            <a:r>
              <a:rPr lang="en-US" sz="2000" dirty="0"/>
              <a:t>, Jonathan Halama</a:t>
            </a:r>
            <a:r>
              <a:rPr lang="en-US" sz="2000" baseline="30000" dirty="0"/>
              <a:t>1</a:t>
            </a:r>
            <a:r>
              <a:rPr lang="en-US" sz="2000" dirty="0"/>
              <a:t>, Paul Pettus</a:t>
            </a:r>
            <a:r>
              <a:rPr lang="en-US" sz="2000" baseline="30000" dirty="0"/>
              <a:t>1</a:t>
            </a:r>
            <a:r>
              <a:rPr lang="en-US" sz="2000" dirty="0"/>
              <a:t>, Brad Barnhart</a:t>
            </a:r>
            <a:r>
              <a:rPr lang="en-US" sz="2000" baseline="30000" dirty="0"/>
              <a:t>1</a:t>
            </a:r>
            <a:r>
              <a:rPr lang="en-US" sz="2000" dirty="0"/>
              <a:t>, </a:t>
            </a:r>
          </a:p>
          <a:p>
            <a:pPr algn="ctr"/>
            <a:r>
              <a:rPr lang="en-US" sz="2000" dirty="0"/>
              <a:t>Allen Brookes</a:t>
            </a:r>
            <a:r>
              <a:rPr lang="en-US" sz="2000" baseline="30000" dirty="0"/>
              <a:t>1</a:t>
            </a:r>
            <a:r>
              <a:rPr lang="en-US" sz="2000" dirty="0"/>
              <a:t>, Kevin Djang</a:t>
            </a:r>
            <a:r>
              <a:rPr lang="en-US" sz="2000" baseline="30000" dirty="0"/>
              <a:t>2</a:t>
            </a:r>
            <a:r>
              <a:rPr lang="en-US" sz="2000" dirty="0"/>
              <a:t>, Greg Blair</a:t>
            </a:r>
            <a:r>
              <a:rPr lang="en-US" sz="2000" baseline="30000" dirty="0"/>
              <a:t>3</a:t>
            </a:r>
            <a:r>
              <a:rPr lang="en-US" sz="2000" dirty="0"/>
              <a:t>, Justin Hall</a:t>
            </a:r>
            <a:r>
              <a:rPr lang="en-US" sz="2000" baseline="30000" dirty="0"/>
              <a:t>4</a:t>
            </a:r>
            <a:r>
              <a:rPr lang="en-US" sz="2000" dirty="0"/>
              <a:t>, </a:t>
            </a:r>
          </a:p>
          <a:p>
            <a:pPr algn="ctr"/>
            <a:r>
              <a:rPr lang="en-US" sz="2000" dirty="0"/>
              <a:t>Joe Kane</a:t>
            </a:r>
            <a:r>
              <a:rPr lang="en-US" sz="2000" baseline="30000" dirty="0"/>
              <a:t>5</a:t>
            </a:r>
            <a:r>
              <a:rPr lang="en-US" sz="2000" dirty="0"/>
              <a:t>, Paula Swedeen</a:t>
            </a:r>
            <a:r>
              <a:rPr lang="en-US" sz="2000" baseline="30000" dirty="0"/>
              <a:t>6</a:t>
            </a:r>
            <a:r>
              <a:rPr lang="en-US" sz="2000" dirty="0"/>
              <a:t>, Laurie Benson</a:t>
            </a:r>
            <a:r>
              <a:rPr lang="en-US" sz="2000" baseline="30000" dirty="0"/>
              <a:t>7</a:t>
            </a:r>
          </a:p>
          <a:p>
            <a:pPr algn="ctr"/>
            <a:endParaRPr lang="en-US" baseline="30000" dirty="0"/>
          </a:p>
          <a:p>
            <a:pPr algn="ctr"/>
            <a:r>
              <a:rPr lang="en-US" sz="1600" baseline="30000" dirty="0"/>
              <a:t>1 </a:t>
            </a:r>
            <a:r>
              <a:rPr lang="en-US" sz="1600" dirty="0"/>
              <a:t>U.S. Environmental Protection Agency; </a:t>
            </a:r>
            <a:r>
              <a:rPr lang="en-US" sz="1600" baseline="30000" dirty="0"/>
              <a:t>2 </a:t>
            </a:r>
            <a:r>
              <a:rPr lang="en-US" sz="1600" dirty="0"/>
              <a:t>CSRA; </a:t>
            </a:r>
            <a:r>
              <a:rPr lang="en-US" sz="1600" baseline="30000" dirty="0"/>
              <a:t>3 </a:t>
            </a:r>
            <a:r>
              <a:rPr lang="en-US" sz="1600" dirty="0"/>
              <a:t>ICF International; </a:t>
            </a:r>
            <a:r>
              <a:rPr lang="en-US" sz="1600" baseline="30000" dirty="0"/>
              <a:t>4 </a:t>
            </a:r>
            <a:r>
              <a:rPr lang="en-US" sz="1600" dirty="0"/>
              <a:t>Nisqually River Council;</a:t>
            </a:r>
          </a:p>
          <a:p>
            <a:pPr algn="ctr"/>
            <a:r>
              <a:rPr lang="en-US" sz="1600" dirty="0"/>
              <a:t> </a:t>
            </a:r>
            <a:r>
              <a:rPr lang="en-US" sz="1600" baseline="30000" dirty="0"/>
              <a:t>5 </a:t>
            </a:r>
            <a:r>
              <a:rPr lang="en-US" sz="1600" dirty="0"/>
              <a:t>Nisqually Land Trust;  </a:t>
            </a:r>
            <a:r>
              <a:rPr lang="en-US" sz="1600" baseline="30000" dirty="0"/>
              <a:t>6 </a:t>
            </a:r>
            <a:r>
              <a:rPr lang="en-US" sz="1600" dirty="0"/>
              <a:t>Washington Environmental Council;</a:t>
            </a:r>
          </a:p>
          <a:p>
            <a:pPr algn="ctr"/>
            <a:r>
              <a:rPr lang="en-US" sz="1600" dirty="0"/>
              <a:t> </a:t>
            </a:r>
            <a:r>
              <a:rPr lang="en-US" sz="1400" baseline="30000" dirty="0"/>
              <a:t>7 </a:t>
            </a:r>
            <a:r>
              <a:rPr lang="en-US" sz="1600" dirty="0"/>
              <a:t>Washington Department of Natural Resources</a:t>
            </a:r>
          </a:p>
        </p:txBody>
      </p:sp>
      <p:sp>
        <p:nvSpPr>
          <p:cNvPr id="7" name="Rectangle 6"/>
          <p:cNvSpPr/>
          <p:nvPr/>
        </p:nvSpPr>
        <p:spPr>
          <a:xfrm>
            <a:off x="2708975" y="4433419"/>
            <a:ext cx="6777933" cy="746358"/>
          </a:xfrm>
          <a:prstGeom prst="rect">
            <a:avLst/>
          </a:prstGeom>
        </p:spPr>
        <p:txBody>
          <a:bodyPr wrap="square">
            <a:spAutoFit/>
          </a:bodyPr>
          <a:lstStyle/>
          <a:p>
            <a:pPr algn="ctr">
              <a:spcBef>
                <a:spcPts val="600"/>
              </a:spcBef>
            </a:pPr>
            <a:r>
              <a:rPr lang="en-US" sz="2000" dirty="0">
                <a:effectLst>
                  <a:outerShdw blurRad="38100" dist="38100" dir="2700000" algn="tl">
                    <a:srgbClr val="000000">
                      <a:alpha val="43137"/>
                    </a:srgbClr>
                  </a:outerShdw>
                </a:effectLst>
              </a:rPr>
              <a:t>2018 Northwest Community Forest Forum </a:t>
            </a:r>
          </a:p>
          <a:p>
            <a:pPr algn="ctr">
              <a:spcBef>
                <a:spcPts val="300"/>
              </a:spcBef>
            </a:pPr>
            <a:r>
              <a:rPr lang="en-US" sz="2000" dirty="0">
                <a:effectLst>
                  <a:outerShdw blurRad="38100" dist="38100" dir="2700000" algn="tl">
                    <a:srgbClr val="000000">
                      <a:alpha val="43137"/>
                    </a:srgbClr>
                  </a:outerShdw>
                </a:effectLst>
              </a:rPr>
              <a:t>Astoria, Oregon</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360" y="5429116"/>
            <a:ext cx="850583" cy="84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5624" y="5531741"/>
            <a:ext cx="1854522" cy="724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3131" r="3091" b="-11459"/>
          <a:stretch/>
        </p:blipFill>
        <p:spPr bwMode="auto">
          <a:xfrm>
            <a:off x="2050302" y="5299105"/>
            <a:ext cx="975119" cy="1119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3664" t="3067" r="2914" b="2365"/>
          <a:stretch/>
        </p:blipFill>
        <p:spPr bwMode="auto">
          <a:xfrm>
            <a:off x="5457268" y="5370750"/>
            <a:ext cx="950411" cy="910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7771" y="5412787"/>
            <a:ext cx="929328" cy="891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2362" y="5362920"/>
            <a:ext cx="945535" cy="9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97856" y="5422758"/>
            <a:ext cx="1545336" cy="826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966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1524003" y="6546439"/>
            <a:ext cx="3773627" cy="348813"/>
            <a:chOff x="4364160" y="6502376"/>
            <a:chExt cx="3773627" cy="348813"/>
          </a:xfrm>
        </p:grpSpPr>
        <p:sp>
          <p:nvSpPr>
            <p:cNvPr id="101" name="TextBox 100"/>
            <p:cNvSpPr txBox="1"/>
            <p:nvPr/>
          </p:nvSpPr>
          <p:spPr>
            <a:xfrm>
              <a:off x="4969932" y="6502376"/>
              <a:ext cx="3167855" cy="348813"/>
            </a:xfrm>
            <a:prstGeom prst="rect">
              <a:avLst/>
            </a:prstGeom>
            <a:noFill/>
          </p:spPr>
          <p:txBody>
            <a:bodyPr wrap="none" rtlCol="0">
              <a:spAutoFit/>
            </a:bodyPr>
            <a:lstStyle>
              <a:defPPr>
                <a:defRPr lang="en-US"/>
              </a:defPPr>
              <a:lvl1pPr>
                <a:lnSpc>
                  <a:spcPts val="1000"/>
                </a:lnSpc>
                <a:defRPr sz="900">
                  <a:solidFill>
                    <a:srgbClr val="006600"/>
                  </a:solidFill>
                </a:defRPr>
              </a:lvl1pPr>
            </a:lstStyle>
            <a:p>
              <a:r>
                <a:rPr lang="en-US" dirty="0"/>
                <a:t>USEPA Office of Research and Development</a:t>
              </a:r>
            </a:p>
            <a:p>
              <a:r>
                <a:rPr lang="en-US" dirty="0"/>
                <a:t>National Health and Environmental Effects Research Laboratory</a:t>
              </a:r>
            </a:p>
          </p:txBody>
        </p:sp>
        <p:sp>
          <p:nvSpPr>
            <p:cNvPr id="110" name="Rectangle 109"/>
            <p:cNvSpPr/>
            <p:nvPr/>
          </p:nvSpPr>
          <p:spPr>
            <a:xfrm>
              <a:off x="4364160" y="6554911"/>
              <a:ext cx="660400" cy="22688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2" name="Picture 2">
            <a:extLst>
              <a:ext uri="{FF2B5EF4-FFF2-40B4-BE49-F238E27FC236}">
                <a16:creationId xmlns:a16="http://schemas.microsoft.com/office/drawing/2014/main" id="{8ED62BB0-6577-4E18-A3CF-D75D398A6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3" name="Group 92">
            <a:extLst>
              <a:ext uri="{FF2B5EF4-FFF2-40B4-BE49-F238E27FC236}">
                <a16:creationId xmlns:a16="http://schemas.microsoft.com/office/drawing/2014/main" id="{83F39D2B-F1E0-4447-8EE5-8D87B25A01F9}"/>
              </a:ext>
            </a:extLst>
          </p:cNvPr>
          <p:cNvGrpSpPr/>
          <p:nvPr/>
        </p:nvGrpSpPr>
        <p:grpSpPr>
          <a:xfrm>
            <a:off x="3782291" y="2964873"/>
            <a:ext cx="6811818" cy="3988251"/>
            <a:chOff x="3782291" y="2964873"/>
            <a:chExt cx="6811818" cy="3988251"/>
          </a:xfrm>
        </p:grpSpPr>
        <p:sp>
          <p:nvSpPr>
            <p:cNvPr id="94" name="Oval 93">
              <a:extLst>
                <a:ext uri="{FF2B5EF4-FFF2-40B4-BE49-F238E27FC236}">
                  <a16:creationId xmlns:a16="http://schemas.microsoft.com/office/drawing/2014/main" id="{8D4C8FB3-9DD4-4605-8DC4-3B0B2E43E4BA}"/>
                </a:ext>
              </a:extLst>
            </p:cNvPr>
            <p:cNvSpPr/>
            <p:nvPr/>
          </p:nvSpPr>
          <p:spPr>
            <a:xfrm>
              <a:off x="9735127" y="2964873"/>
              <a:ext cx="858982" cy="101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C26BE45F-6774-40D3-8579-91FE0988A3F5}"/>
                </a:ext>
              </a:extLst>
            </p:cNvPr>
            <p:cNvSpPr/>
            <p:nvPr/>
          </p:nvSpPr>
          <p:spPr>
            <a:xfrm>
              <a:off x="3782291" y="5937124"/>
              <a:ext cx="858982" cy="101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8" name="TextBox 117">
            <a:extLst>
              <a:ext uri="{FF2B5EF4-FFF2-40B4-BE49-F238E27FC236}">
                <a16:creationId xmlns:a16="http://schemas.microsoft.com/office/drawing/2014/main" id="{6DBC8E63-B4FA-4209-8E8A-06E1AD14EFDD}"/>
              </a:ext>
            </a:extLst>
          </p:cNvPr>
          <p:cNvSpPr txBox="1"/>
          <p:nvPr/>
        </p:nvSpPr>
        <p:spPr>
          <a:xfrm>
            <a:off x="4759841" y="346684"/>
            <a:ext cx="6474849" cy="892552"/>
          </a:xfrm>
          <a:prstGeom prst="rect">
            <a:avLst/>
          </a:prstGeom>
          <a:solidFill>
            <a:schemeClr val="bg1"/>
          </a:solidFill>
        </p:spPr>
        <p:txBody>
          <a:bodyPr wrap="none" rtlCol="0">
            <a:spAutoFit/>
          </a:bodyPr>
          <a:lstStyle/>
          <a:p>
            <a:pPr algn="ctr"/>
            <a:r>
              <a:rPr lang="en-US" sz="3200" b="1" dirty="0"/>
              <a:t>VELMA Ecohydrological Model</a:t>
            </a:r>
          </a:p>
          <a:p>
            <a:pPr algn="ctr"/>
            <a:r>
              <a:rPr lang="en-US" sz="2000" dirty="0"/>
              <a:t>Integrated decision support for whole watershed restoration</a:t>
            </a:r>
          </a:p>
        </p:txBody>
      </p:sp>
      <p:pic>
        <p:nvPicPr>
          <p:cNvPr id="8" name="Picture 7">
            <a:extLst>
              <a:ext uri="{FF2B5EF4-FFF2-40B4-BE49-F238E27FC236}">
                <a16:creationId xmlns:a16="http://schemas.microsoft.com/office/drawing/2014/main" id="{18AE0EA8-E648-440E-B508-41D9E5CA726E}"/>
              </a:ext>
            </a:extLst>
          </p:cNvPr>
          <p:cNvPicPr>
            <a:picLocks noChangeAspect="1"/>
          </p:cNvPicPr>
          <p:nvPr/>
        </p:nvPicPr>
        <p:blipFill>
          <a:blip r:embed="rId4"/>
          <a:stretch>
            <a:fillRect/>
          </a:stretch>
        </p:blipFill>
        <p:spPr>
          <a:xfrm>
            <a:off x="4835236" y="4548528"/>
            <a:ext cx="5571507" cy="2181920"/>
          </a:xfrm>
          <a:prstGeom prst="rect">
            <a:avLst/>
          </a:prstGeom>
        </p:spPr>
      </p:pic>
      <p:sp>
        <p:nvSpPr>
          <p:cNvPr id="117" name="TextBox 116">
            <a:extLst>
              <a:ext uri="{FF2B5EF4-FFF2-40B4-BE49-F238E27FC236}">
                <a16:creationId xmlns:a16="http://schemas.microsoft.com/office/drawing/2014/main" id="{FE0F5AA6-DCCD-4B31-801A-87CCB14BA50C}"/>
              </a:ext>
            </a:extLst>
          </p:cNvPr>
          <p:cNvSpPr txBox="1"/>
          <p:nvPr/>
        </p:nvSpPr>
        <p:spPr>
          <a:xfrm>
            <a:off x="4836551" y="4475708"/>
            <a:ext cx="6114472" cy="2308324"/>
          </a:xfrm>
          <a:prstGeom prst="rect">
            <a:avLst/>
          </a:prstGeom>
          <a:solidFill>
            <a:schemeClr val="bg1"/>
          </a:solidFill>
        </p:spPr>
        <p:txBody>
          <a:bodyPr wrap="square" rtlCol="0">
            <a:spAutoFit/>
          </a:bodyPr>
          <a:lstStyle/>
          <a:p>
            <a:r>
              <a:rPr lang="en-US" sz="2400" b="1" dirty="0">
                <a:solidFill>
                  <a:srgbClr val="245590"/>
                </a:solidFill>
                <a:effectLst>
                  <a:outerShdw blurRad="38100" dist="38100" dir="2700000" algn="tl">
                    <a:srgbClr val="000000">
                      <a:alpha val="43137"/>
                    </a:srgbClr>
                  </a:outerShdw>
                </a:effectLst>
              </a:rPr>
              <a:t>Ecosystem Services Simulated</a:t>
            </a:r>
          </a:p>
          <a:p>
            <a:pPr marL="285750" indent="-285750">
              <a:buFont typeface="Arial" panose="020B0604020202020204" pitchFamily="34" charset="0"/>
              <a:buChar char="•"/>
            </a:pPr>
            <a:r>
              <a:rPr lang="en-US" sz="2000" b="1" i="1" dirty="0">
                <a:solidFill>
                  <a:srgbClr val="245590"/>
                </a:solidFill>
              </a:rPr>
              <a:t>Clean water &amp; air</a:t>
            </a:r>
          </a:p>
          <a:p>
            <a:pPr marL="285750" indent="-285750">
              <a:buFont typeface="Arial" panose="020B0604020202020204" pitchFamily="34" charset="0"/>
              <a:buChar char="•"/>
            </a:pPr>
            <a:r>
              <a:rPr lang="en-US" sz="2000" b="1" i="1" dirty="0">
                <a:solidFill>
                  <a:srgbClr val="245590"/>
                </a:solidFill>
              </a:rPr>
              <a:t>Flood protection</a:t>
            </a:r>
          </a:p>
          <a:p>
            <a:pPr marL="285750" indent="-285750">
              <a:buFont typeface="Arial" panose="020B0604020202020204" pitchFamily="34" charset="0"/>
              <a:buChar char="•"/>
            </a:pPr>
            <a:r>
              <a:rPr lang="en-US" sz="2000" b="1" i="1" dirty="0">
                <a:solidFill>
                  <a:srgbClr val="245590"/>
                </a:solidFill>
              </a:rPr>
              <a:t>Food &amp; fiber production</a:t>
            </a:r>
          </a:p>
          <a:p>
            <a:pPr marL="285750" indent="-285750">
              <a:buFont typeface="Arial" panose="020B0604020202020204" pitchFamily="34" charset="0"/>
              <a:buChar char="•"/>
            </a:pPr>
            <a:r>
              <a:rPr lang="en-US" sz="2000" b="1" i="1" dirty="0">
                <a:solidFill>
                  <a:srgbClr val="245590"/>
                </a:solidFill>
              </a:rPr>
              <a:t>Carbon sequestration / climate regulation</a:t>
            </a:r>
          </a:p>
          <a:p>
            <a:pPr marL="285750" indent="-285750">
              <a:buFont typeface="Arial" panose="020B0604020202020204" pitchFamily="34" charset="0"/>
              <a:buChar char="•"/>
            </a:pPr>
            <a:r>
              <a:rPr lang="en-US" sz="2000" b="1" i="1" dirty="0">
                <a:solidFill>
                  <a:srgbClr val="245590"/>
                </a:solidFill>
              </a:rPr>
              <a:t>Fish &amp; wildlife habitat </a:t>
            </a:r>
            <a:r>
              <a:rPr lang="en-US" sz="2000" b="1" i="1" dirty="0">
                <a:solidFill>
                  <a:srgbClr val="245590"/>
                </a:solidFill>
                <a:sym typeface="Wingdings" panose="05000000000000000000" pitchFamily="2" charset="2"/>
              </a:rPr>
              <a:t></a:t>
            </a:r>
            <a:r>
              <a:rPr lang="en-US" sz="2000" b="1" i="1" dirty="0">
                <a:solidFill>
                  <a:srgbClr val="245590"/>
                </a:solidFill>
              </a:rPr>
              <a:t> population models</a:t>
            </a:r>
          </a:p>
          <a:p>
            <a:pPr marL="285750" indent="-285750">
              <a:buFont typeface="Arial" panose="020B0604020202020204" pitchFamily="34" charset="0"/>
              <a:buChar char="•"/>
            </a:pPr>
            <a:r>
              <a:rPr lang="en-US" sz="2000" b="1" i="1" dirty="0">
                <a:solidFill>
                  <a:srgbClr val="245590"/>
                </a:solidFill>
              </a:rPr>
              <a:t>Ecosystem services</a:t>
            </a:r>
            <a:r>
              <a:rPr lang="en-US" sz="2000" b="1" i="1" dirty="0">
                <a:solidFill>
                  <a:srgbClr val="245590"/>
                </a:solidFill>
                <a:sym typeface="Wingdings" panose="05000000000000000000" pitchFamily="2" charset="2"/>
              </a:rPr>
              <a:t></a:t>
            </a:r>
            <a:r>
              <a:rPr lang="en-US" sz="2000" b="1" i="1" dirty="0">
                <a:solidFill>
                  <a:srgbClr val="245590"/>
                </a:solidFill>
              </a:rPr>
              <a:t> human well-being</a:t>
            </a:r>
          </a:p>
        </p:txBody>
      </p:sp>
      <p:sp>
        <p:nvSpPr>
          <p:cNvPr id="9" name="Rectangle 8">
            <a:extLst>
              <a:ext uri="{FF2B5EF4-FFF2-40B4-BE49-F238E27FC236}">
                <a16:creationId xmlns:a16="http://schemas.microsoft.com/office/drawing/2014/main" id="{A0765240-A215-4C82-BF14-B81BDD6048A8}"/>
              </a:ext>
            </a:extLst>
          </p:cNvPr>
          <p:cNvSpPr/>
          <p:nvPr/>
        </p:nvSpPr>
        <p:spPr>
          <a:xfrm>
            <a:off x="11702473" y="6546439"/>
            <a:ext cx="385130" cy="2349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AC181F1C-53A7-4BA3-AC33-9167DBCA8170}"/>
              </a:ext>
            </a:extLst>
          </p:cNvPr>
          <p:cNvGrpSpPr/>
          <p:nvPr/>
        </p:nvGrpSpPr>
        <p:grpSpPr>
          <a:xfrm>
            <a:off x="6309820" y="1365184"/>
            <a:ext cx="5669651" cy="1195075"/>
            <a:chOff x="6301127" y="1414754"/>
            <a:chExt cx="5669651" cy="1195075"/>
          </a:xfrm>
        </p:grpSpPr>
        <p:grpSp>
          <p:nvGrpSpPr>
            <p:cNvPr id="132" name="Group 131">
              <a:extLst>
                <a:ext uri="{FF2B5EF4-FFF2-40B4-BE49-F238E27FC236}">
                  <a16:creationId xmlns:a16="http://schemas.microsoft.com/office/drawing/2014/main" id="{C509E406-563C-4FBC-8661-EE43CBB80A69}"/>
                </a:ext>
              </a:extLst>
            </p:cNvPr>
            <p:cNvGrpSpPr/>
            <p:nvPr/>
          </p:nvGrpSpPr>
          <p:grpSpPr>
            <a:xfrm>
              <a:off x="6301127" y="1414754"/>
              <a:ext cx="2913528" cy="1195075"/>
              <a:chOff x="6293225" y="1415861"/>
              <a:chExt cx="2913528" cy="1195075"/>
            </a:xfrm>
          </p:grpSpPr>
          <p:pic>
            <p:nvPicPr>
              <p:cNvPr id="152" name="Picture 3">
                <a:extLst>
                  <a:ext uri="{FF2B5EF4-FFF2-40B4-BE49-F238E27FC236}">
                    <a16:creationId xmlns:a16="http://schemas.microsoft.com/office/drawing/2014/main" id="{DE0157F6-4E2C-4AD2-BB30-FE10B40332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0656" y="2014953"/>
                <a:ext cx="1246097" cy="59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4" name="Picture 2">
                <a:extLst>
                  <a:ext uri="{FF2B5EF4-FFF2-40B4-BE49-F238E27FC236}">
                    <a16:creationId xmlns:a16="http://schemas.microsoft.com/office/drawing/2014/main" id="{59793240-1F35-4892-B42A-BA467C3DF3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3225" y="1855694"/>
                <a:ext cx="1246094" cy="601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a:extLst>
                  <a:ext uri="{FF2B5EF4-FFF2-40B4-BE49-F238E27FC236}">
                    <a16:creationId xmlns:a16="http://schemas.microsoft.com/office/drawing/2014/main" id="{3C0E0C15-2079-41E7-B79A-EDF78EDC1BB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762"/>
              <a:stretch/>
            </p:blipFill>
            <p:spPr bwMode="auto">
              <a:xfrm>
                <a:off x="6449052" y="1415861"/>
                <a:ext cx="885825" cy="439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8" name="TextBox 137">
              <a:extLst>
                <a:ext uri="{FF2B5EF4-FFF2-40B4-BE49-F238E27FC236}">
                  <a16:creationId xmlns:a16="http://schemas.microsoft.com/office/drawing/2014/main" id="{CA8F0ED0-2F56-47C7-9EEF-AF45D23C8149}"/>
                </a:ext>
              </a:extLst>
            </p:cNvPr>
            <p:cNvSpPr txBox="1"/>
            <p:nvPr/>
          </p:nvSpPr>
          <p:spPr>
            <a:xfrm>
              <a:off x="9215921" y="2134802"/>
              <a:ext cx="2754857" cy="338554"/>
            </a:xfrm>
            <a:prstGeom prst="rect">
              <a:avLst/>
            </a:prstGeom>
            <a:solidFill>
              <a:schemeClr val="bg1"/>
            </a:solidFill>
          </p:spPr>
          <p:txBody>
            <a:bodyPr wrap="none" rtlCol="0">
              <a:spAutoFit/>
            </a:bodyPr>
            <a:lstStyle/>
            <a:p>
              <a:r>
                <a:rPr lang="en-US" sz="1600" i="1" dirty="0"/>
                <a:t>Urban forests, green roofs, etc.</a:t>
              </a:r>
            </a:p>
          </p:txBody>
        </p:sp>
      </p:grpSp>
      <p:sp>
        <p:nvSpPr>
          <p:cNvPr id="21" name="Slide Number Placeholder 3">
            <a:extLst>
              <a:ext uri="{FF2B5EF4-FFF2-40B4-BE49-F238E27FC236}">
                <a16:creationId xmlns:a16="http://schemas.microsoft.com/office/drawing/2014/main" id="{C6B1A9BC-55B1-4CC6-B712-16025E571786}"/>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10</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969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anim calcmode="lin" valueType="num">
                                      <p:cBhvr>
                                        <p:cTn id="8" dur="1000" fill="hold"/>
                                        <p:tgtEl>
                                          <p:spTgt spid="93"/>
                                        </p:tgtEl>
                                        <p:attrNameLst>
                                          <p:attrName>ppt_x</p:attrName>
                                        </p:attrNameLst>
                                      </p:cBhvr>
                                      <p:tavLst>
                                        <p:tav tm="0">
                                          <p:val>
                                            <p:strVal val="#ppt_x"/>
                                          </p:val>
                                        </p:tav>
                                        <p:tav tm="100000">
                                          <p:val>
                                            <p:strVal val="#ppt_x"/>
                                          </p:val>
                                        </p:tav>
                                      </p:tavLst>
                                    </p:anim>
                                    <p:anim calcmode="lin" valueType="num">
                                      <p:cBhvr>
                                        <p:cTn id="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7"/>
                                        </p:tgtEl>
                                        <p:attrNameLst>
                                          <p:attrName>style.visibility</p:attrName>
                                        </p:attrNameLst>
                                      </p:cBhvr>
                                      <p:to>
                                        <p:strVal val="visible"/>
                                      </p:to>
                                    </p:set>
                                    <p:anim calcmode="lin" valueType="num">
                                      <p:cBhvr additive="base">
                                        <p:cTn id="14" dur="500" fill="hold"/>
                                        <p:tgtEl>
                                          <p:spTgt spid="117"/>
                                        </p:tgtEl>
                                        <p:attrNameLst>
                                          <p:attrName>ppt_x</p:attrName>
                                        </p:attrNameLst>
                                      </p:cBhvr>
                                      <p:tavLst>
                                        <p:tav tm="0">
                                          <p:val>
                                            <p:strVal val="#ppt_x"/>
                                          </p:val>
                                        </p:tav>
                                        <p:tav tm="100000">
                                          <p:val>
                                            <p:strVal val="#ppt_x"/>
                                          </p:val>
                                        </p:tav>
                                      </p:tavLst>
                                    </p:anim>
                                    <p:anim calcmode="lin" valueType="num">
                                      <p:cBhvr additive="base">
                                        <p:cTn id="15"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23"/>
                                        </p:tgtEl>
                                        <p:attrNameLst>
                                          <p:attrName>style.visibility</p:attrName>
                                        </p:attrNameLst>
                                      </p:cBhvr>
                                      <p:to>
                                        <p:strVal val="visible"/>
                                      </p:to>
                                    </p:set>
                                    <p:animEffect transition="in" filter="fade">
                                      <p:cBhvr>
                                        <p:cTn id="20" dur="1000"/>
                                        <p:tgtEl>
                                          <p:spTgt spid="123"/>
                                        </p:tgtEl>
                                      </p:cBhvr>
                                    </p:animEffect>
                                    <p:anim calcmode="lin" valueType="num">
                                      <p:cBhvr>
                                        <p:cTn id="21" dur="1000" fill="hold"/>
                                        <p:tgtEl>
                                          <p:spTgt spid="123"/>
                                        </p:tgtEl>
                                        <p:attrNameLst>
                                          <p:attrName>ppt_x</p:attrName>
                                        </p:attrNameLst>
                                      </p:cBhvr>
                                      <p:tavLst>
                                        <p:tav tm="0">
                                          <p:val>
                                            <p:strVal val="#ppt_x"/>
                                          </p:val>
                                        </p:tav>
                                        <p:tav tm="100000">
                                          <p:val>
                                            <p:strVal val="#ppt_x"/>
                                          </p:val>
                                        </p:tav>
                                      </p:tavLst>
                                    </p:anim>
                                    <p:anim calcmode="lin" valueType="num">
                                      <p:cBhvr>
                                        <p:cTn id="22"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illslope hydrologic processes"/>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94956" y="2375602"/>
            <a:ext cx="3411537"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8"/>
          <p:cNvSpPr>
            <a:spLocks noChangeArrowheads="1"/>
          </p:cNvSpPr>
          <p:nvPr/>
        </p:nvSpPr>
        <p:spPr bwMode="auto">
          <a:xfrm>
            <a:off x="5536318" y="3521774"/>
            <a:ext cx="341313" cy="571500"/>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1269" name="Text Box 12"/>
          <p:cNvSpPr txBox="1">
            <a:spLocks noChangeArrowheads="1"/>
          </p:cNvSpPr>
          <p:nvPr/>
        </p:nvSpPr>
        <p:spPr bwMode="auto">
          <a:xfrm>
            <a:off x="1808026" y="6347561"/>
            <a:ext cx="32480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i="1" dirty="0">
                <a:solidFill>
                  <a:schemeClr val="accent1"/>
                </a:solidFill>
              </a:rPr>
              <a:t>Plot-scale processes</a:t>
            </a:r>
          </a:p>
        </p:txBody>
      </p:sp>
      <p:sp>
        <p:nvSpPr>
          <p:cNvPr id="11270" name="Text Box 13"/>
          <p:cNvSpPr txBox="1">
            <a:spLocks noChangeArrowheads="1"/>
          </p:cNvSpPr>
          <p:nvPr/>
        </p:nvSpPr>
        <p:spPr bwMode="auto">
          <a:xfrm>
            <a:off x="4797374" y="5063273"/>
            <a:ext cx="3948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i="1" dirty="0">
                <a:solidFill>
                  <a:schemeClr val="accent1"/>
                </a:solidFill>
              </a:rPr>
              <a:t>Hillslope-scale processes</a:t>
            </a:r>
          </a:p>
        </p:txBody>
      </p:sp>
      <p:sp>
        <p:nvSpPr>
          <p:cNvPr id="11271" name="Text Box 14"/>
          <p:cNvSpPr txBox="1">
            <a:spLocks noChangeArrowheads="1"/>
          </p:cNvSpPr>
          <p:nvPr/>
        </p:nvSpPr>
        <p:spPr bwMode="auto">
          <a:xfrm>
            <a:off x="7785639" y="3021748"/>
            <a:ext cx="4236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400" b="1" i="1" dirty="0">
                <a:solidFill>
                  <a:schemeClr val="accent1"/>
                </a:solidFill>
              </a:rPr>
              <a:t>Watershed-scale processes</a:t>
            </a:r>
          </a:p>
        </p:txBody>
      </p:sp>
      <p:sp>
        <p:nvSpPr>
          <p:cNvPr id="11272" name="Text Box 16"/>
          <p:cNvSpPr txBox="1">
            <a:spLocks noChangeArrowheads="1"/>
          </p:cNvSpPr>
          <p:nvPr/>
        </p:nvSpPr>
        <p:spPr bwMode="auto">
          <a:xfrm>
            <a:off x="4793343" y="4852117"/>
            <a:ext cx="17272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600" dirty="0"/>
              <a:t>snobear.colorado.edu/IntroHydro/hydro.gif </a:t>
            </a:r>
          </a:p>
        </p:txBody>
      </p:sp>
      <p:grpSp>
        <p:nvGrpSpPr>
          <p:cNvPr id="2" name="Group 17"/>
          <p:cNvGrpSpPr>
            <a:grpSpLocks/>
          </p:cNvGrpSpPr>
          <p:nvPr/>
        </p:nvGrpSpPr>
        <p:grpSpPr bwMode="auto">
          <a:xfrm>
            <a:off x="1605643" y="2580386"/>
            <a:ext cx="2578100" cy="3824288"/>
            <a:chOff x="76" y="947"/>
            <a:chExt cx="1624" cy="2409"/>
          </a:xfrm>
        </p:grpSpPr>
        <p:pic>
          <p:nvPicPr>
            <p:cNvPr id="11287" name="Picture 18" descr="SoilProfile &amp; tre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0" y="947"/>
              <a:ext cx="1228" cy="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8" name="Text Box 19"/>
            <p:cNvSpPr txBox="1">
              <a:spLocks noChangeArrowheads="1"/>
            </p:cNvSpPr>
            <p:nvPr/>
          </p:nvSpPr>
          <p:spPr bwMode="auto">
            <a:xfrm>
              <a:off x="248" y="3068"/>
              <a:ext cx="145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600" dirty="0"/>
                <a:t>www.geo.lsa.umich.edu/.../SoilProfile100.JPG </a:t>
              </a:r>
            </a:p>
          </p:txBody>
        </p:sp>
        <p:grpSp>
          <p:nvGrpSpPr>
            <p:cNvPr id="3" name="Group 20"/>
            <p:cNvGrpSpPr>
              <a:grpSpLocks/>
            </p:cNvGrpSpPr>
            <p:nvPr/>
          </p:nvGrpSpPr>
          <p:grpSpPr bwMode="auto">
            <a:xfrm>
              <a:off x="76" y="963"/>
              <a:ext cx="1531" cy="1731"/>
              <a:chOff x="76" y="963"/>
              <a:chExt cx="1531" cy="1731"/>
            </a:xfrm>
          </p:grpSpPr>
          <p:sp>
            <p:nvSpPr>
              <p:cNvPr id="11290" name="Oval 21"/>
              <p:cNvSpPr>
                <a:spLocks noChangeArrowheads="1"/>
              </p:cNvSpPr>
              <p:nvPr/>
            </p:nvSpPr>
            <p:spPr bwMode="auto">
              <a:xfrm>
                <a:off x="549" y="1067"/>
                <a:ext cx="396" cy="1276"/>
              </a:xfrm>
              <a:prstGeom prst="ellipse">
                <a:avLst/>
              </a:prstGeom>
              <a:noFill/>
              <a:ln w="15875" algn="ctr">
                <a:solidFill>
                  <a:srgbClr val="000066"/>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1291" name="Line 22"/>
              <p:cNvSpPr>
                <a:spLocks noChangeShapeType="1"/>
              </p:cNvSpPr>
              <p:nvPr/>
            </p:nvSpPr>
            <p:spPr bwMode="auto">
              <a:xfrm rot="-463364">
                <a:off x="563" y="1878"/>
                <a:ext cx="0" cy="99"/>
              </a:xfrm>
              <a:prstGeom prst="line">
                <a:avLst/>
              </a:prstGeom>
              <a:noFill/>
              <a:ln w="15875">
                <a:solidFill>
                  <a:srgbClr val="000066"/>
                </a:solidFill>
                <a:round/>
                <a:headEnd/>
                <a:tailEnd type="triangle" w="lg" len="med"/>
              </a:ln>
              <a:extLst>
                <a:ext uri="{909E8E84-426E-40DD-AFC4-6F175D3DCCD1}">
                  <a14:hiddenFill xmlns:a14="http://schemas.microsoft.com/office/drawing/2010/main">
                    <a:noFill/>
                  </a14:hiddenFill>
                </a:ext>
              </a:extLst>
            </p:spPr>
            <p:txBody>
              <a:bodyPr/>
              <a:lstStyle/>
              <a:p>
                <a:endParaRPr lang="en-US" dirty="0"/>
              </a:p>
            </p:txBody>
          </p:sp>
          <p:sp>
            <p:nvSpPr>
              <p:cNvPr id="11292" name="Line 23"/>
              <p:cNvSpPr>
                <a:spLocks noChangeShapeType="1"/>
              </p:cNvSpPr>
              <p:nvPr/>
            </p:nvSpPr>
            <p:spPr bwMode="auto">
              <a:xfrm rot="357352" flipV="1">
                <a:off x="930" y="1910"/>
                <a:ext cx="0" cy="99"/>
              </a:xfrm>
              <a:prstGeom prst="line">
                <a:avLst/>
              </a:prstGeom>
              <a:noFill/>
              <a:ln w="15875">
                <a:solidFill>
                  <a:srgbClr val="000066"/>
                </a:solidFill>
                <a:round/>
                <a:headEnd/>
                <a:tailEnd type="triangle" w="lg" len="med"/>
              </a:ln>
              <a:extLst>
                <a:ext uri="{909E8E84-426E-40DD-AFC4-6F175D3DCCD1}">
                  <a14:hiddenFill xmlns:a14="http://schemas.microsoft.com/office/drawing/2010/main">
                    <a:noFill/>
                  </a14:hiddenFill>
                </a:ext>
              </a:extLst>
            </p:spPr>
            <p:txBody>
              <a:bodyPr/>
              <a:lstStyle/>
              <a:p>
                <a:endParaRPr lang="en-US" dirty="0"/>
              </a:p>
            </p:txBody>
          </p:sp>
          <p:sp>
            <p:nvSpPr>
              <p:cNvPr id="11293" name="Line 24"/>
              <p:cNvSpPr>
                <a:spLocks noChangeShapeType="1"/>
              </p:cNvSpPr>
              <p:nvPr/>
            </p:nvSpPr>
            <p:spPr bwMode="auto">
              <a:xfrm>
                <a:off x="756" y="2343"/>
                <a:ext cx="0" cy="351"/>
              </a:xfrm>
              <a:prstGeom prst="line">
                <a:avLst/>
              </a:prstGeom>
              <a:noFill/>
              <a:ln w="15875">
                <a:solidFill>
                  <a:srgbClr val="000066"/>
                </a:solidFill>
                <a:round/>
                <a:headEnd/>
                <a:tailEnd type="triangle" w="lg" len="med"/>
              </a:ln>
              <a:extLst>
                <a:ext uri="{909E8E84-426E-40DD-AFC4-6F175D3DCCD1}">
                  <a14:hiddenFill xmlns:a14="http://schemas.microsoft.com/office/drawing/2010/main">
                    <a:noFill/>
                  </a14:hiddenFill>
                </a:ext>
              </a:extLst>
            </p:spPr>
            <p:txBody>
              <a:bodyPr/>
              <a:lstStyle/>
              <a:p>
                <a:endParaRPr lang="en-US" dirty="0"/>
              </a:p>
            </p:txBody>
          </p:sp>
          <p:sp>
            <p:nvSpPr>
              <p:cNvPr id="11294" name="Line 25"/>
              <p:cNvSpPr>
                <a:spLocks noChangeShapeType="1"/>
              </p:cNvSpPr>
              <p:nvPr/>
            </p:nvSpPr>
            <p:spPr bwMode="auto">
              <a:xfrm flipV="1">
                <a:off x="615" y="963"/>
                <a:ext cx="0" cy="269"/>
              </a:xfrm>
              <a:prstGeom prst="line">
                <a:avLst/>
              </a:prstGeom>
              <a:noFill/>
              <a:ln w="15875">
                <a:solidFill>
                  <a:srgbClr val="00006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1295" name="Line 26"/>
              <p:cNvSpPr>
                <a:spLocks noChangeShapeType="1"/>
              </p:cNvSpPr>
              <p:nvPr/>
            </p:nvSpPr>
            <p:spPr bwMode="auto">
              <a:xfrm>
                <a:off x="76" y="1920"/>
                <a:ext cx="212" cy="0"/>
              </a:xfrm>
              <a:prstGeom prst="line">
                <a:avLst/>
              </a:prstGeom>
              <a:noFill/>
              <a:ln w="15875">
                <a:solidFill>
                  <a:srgbClr val="000066"/>
                </a:solidFill>
                <a:round/>
                <a:headEnd/>
                <a:tailEnd type="triangle" w="lg" len="med"/>
              </a:ln>
              <a:extLst>
                <a:ext uri="{909E8E84-426E-40DD-AFC4-6F175D3DCCD1}">
                  <a14:hiddenFill xmlns:a14="http://schemas.microsoft.com/office/drawing/2010/main">
                    <a:noFill/>
                  </a14:hiddenFill>
                </a:ext>
              </a:extLst>
            </p:spPr>
            <p:txBody>
              <a:bodyPr/>
              <a:lstStyle/>
              <a:p>
                <a:endParaRPr lang="en-US" dirty="0"/>
              </a:p>
            </p:txBody>
          </p:sp>
          <p:sp>
            <p:nvSpPr>
              <p:cNvPr id="11296" name="Line 27"/>
              <p:cNvSpPr>
                <a:spLocks noChangeShapeType="1"/>
              </p:cNvSpPr>
              <p:nvPr/>
            </p:nvSpPr>
            <p:spPr bwMode="auto">
              <a:xfrm>
                <a:off x="1319" y="1945"/>
                <a:ext cx="288" cy="0"/>
              </a:xfrm>
              <a:prstGeom prst="line">
                <a:avLst/>
              </a:prstGeom>
              <a:noFill/>
              <a:ln w="15875">
                <a:solidFill>
                  <a:srgbClr val="000066"/>
                </a:solidFill>
                <a:round/>
                <a:headEnd/>
                <a:tailEnd type="triangle" w="lg" len="med"/>
              </a:ln>
              <a:extLst>
                <a:ext uri="{909E8E84-426E-40DD-AFC4-6F175D3DCCD1}">
                  <a14:hiddenFill xmlns:a14="http://schemas.microsoft.com/office/drawing/2010/main">
                    <a:noFill/>
                  </a14:hiddenFill>
                </a:ext>
              </a:extLst>
            </p:spPr>
            <p:txBody>
              <a:bodyPr/>
              <a:lstStyle/>
              <a:p>
                <a:endParaRPr lang="en-US" dirty="0"/>
              </a:p>
            </p:txBody>
          </p:sp>
        </p:grpSp>
      </p:grpSp>
      <p:sp>
        <p:nvSpPr>
          <p:cNvPr id="11274" name="Line 28"/>
          <p:cNvSpPr>
            <a:spLocks noChangeShapeType="1"/>
          </p:cNvSpPr>
          <p:nvPr/>
        </p:nvSpPr>
        <p:spPr bwMode="auto">
          <a:xfrm>
            <a:off x="3769407" y="3247136"/>
            <a:ext cx="1765300" cy="27305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1275" name="Line 29"/>
          <p:cNvSpPr>
            <a:spLocks noChangeShapeType="1"/>
          </p:cNvSpPr>
          <p:nvPr/>
        </p:nvSpPr>
        <p:spPr bwMode="auto">
          <a:xfrm flipV="1">
            <a:off x="3770993" y="4102799"/>
            <a:ext cx="1760539" cy="184150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grpSp>
        <p:nvGrpSpPr>
          <p:cNvPr id="4" name="Group 5"/>
          <p:cNvGrpSpPr>
            <a:grpSpLocks/>
          </p:cNvGrpSpPr>
          <p:nvPr/>
        </p:nvGrpSpPr>
        <p:grpSpPr bwMode="auto">
          <a:xfrm>
            <a:off x="7917545" y="940279"/>
            <a:ext cx="2865474" cy="2171957"/>
            <a:chOff x="6410325" y="134938"/>
            <a:chExt cx="2316163" cy="1806575"/>
          </a:xfrm>
        </p:grpSpPr>
        <p:pic>
          <p:nvPicPr>
            <p:cNvPr id="11282" name="Picture 3" descr="web"/>
            <p:cNvPicPr>
              <a:picLocks noChangeAspect="1" noChangeArrowheads="1"/>
            </p:cNvPicPr>
            <p:nvPr/>
          </p:nvPicPr>
          <p:blipFill>
            <a:blip r:embed="rId5" cstate="screen">
              <a:extLst>
                <a:ext uri="{28A0092B-C50C-407E-A947-70E740481C1C}">
                  <a14:useLocalDpi xmlns:a14="http://schemas.microsoft.com/office/drawing/2010/main"/>
                </a:ext>
              </a:extLst>
            </a:blip>
            <a:srcRect b="39980"/>
            <a:stretch>
              <a:fillRect/>
            </a:stretch>
          </p:blipFill>
          <p:spPr bwMode="auto">
            <a:xfrm>
              <a:off x="6410325" y="134938"/>
              <a:ext cx="2316163"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4"/>
            <p:cNvSpPr>
              <a:spLocks noChangeArrowheads="1"/>
            </p:cNvSpPr>
            <p:nvPr/>
          </p:nvSpPr>
          <p:spPr bwMode="auto">
            <a:xfrm>
              <a:off x="6878638" y="534988"/>
              <a:ext cx="342900" cy="200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1285" name="Rectangle 5"/>
            <p:cNvSpPr>
              <a:spLocks noChangeArrowheads="1"/>
            </p:cNvSpPr>
            <p:nvPr/>
          </p:nvSpPr>
          <p:spPr bwMode="auto">
            <a:xfrm>
              <a:off x="7010400" y="639763"/>
              <a:ext cx="661988" cy="528637"/>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1286" name="TextBox 2"/>
            <p:cNvSpPr txBox="1">
              <a:spLocks noChangeArrowheads="1"/>
            </p:cNvSpPr>
            <p:nvPr/>
          </p:nvSpPr>
          <p:spPr bwMode="auto">
            <a:xfrm>
              <a:off x="6693949" y="1228955"/>
              <a:ext cx="5806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500" dirty="0"/>
                <a:t>Land Use and</a:t>
              </a:r>
            </a:p>
            <a:p>
              <a:pPr eaLnBrk="1" hangingPunct="1"/>
              <a:r>
                <a:rPr lang="en-US" sz="500" dirty="0"/>
                <a:t>Land Cover</a:t>
              </a:r>
            </a:p>
          </p:txBody>
        </p:sp>
      </p:grpSp>
      <p:sp>
        <p:nvSpPr>
          <p:cNvPr id="11277" name="Line 6"/>
          <p:cNvSpPr>
            <a:spLocks noChangeShapeType="1"/>
          </p:cNvSpPr>
          <p:nvPr/>
        </p:nvSpPr>
        <p:spPr bwMode="auto">
          <a:xfrm flipV="1">
            <a:off x="4812395" y="1547204"/>
            <a:ext cx="3815446" cy="836335"/>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1278" name="Line 7"/>
          <p:cNvSpPr>
            <a:spLocks noChangeShapeType="1"/>
          </p:cNvSpPr>
          <p:nvPr/>
        </p:nvSpPr>
        <p:spPr bwMode="auto">
          <a:xfrm flipV="1">
            <a:off x="8166781" y="2182759"/>
            <a:ext cx="1312143" cy="208514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1280" name="TextBox 35"/>
          <p:cNvSpPr txBox="1">
            <a:spLocks noChangeArrowheads="1"/>
          </p:cNvSpPr>
          <p:nvPr/>
        </p:nvSpPr>
        <p:spPr bwMode="auto">
          <a:xfrm>
            <a:off x="3029652" y="2295130"/>
            <a:ext cx="91403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800" dirty="0"/>
              <a:t>Nitrogen uptake</a:t>
            </a:r>
          </a:p>
          <a:p>
            <a:pPr eaLnBrk="1" hangingPunct="1"/>
            <a:r>
              <a:rPr lang="en-US" sz="800" dirty="0"/>
              <a:t>Litterfall</a:t>
            </a:r>
          </a:p>
          <a:p>
            <a:pPr eaLnBrk="1" hangingPunct="1"/>
            <a:r>
              <a:rPr lang="en-US" sz="800" dirty="0"/>
              <a:t>SOM formation</a:t>
            </a:r>
          </a:p>
          <a:p>
            <a:pPr eaLnBrk="1" hangingPunct="1"/>
            <a:r>
              <a:rPr lang="en-US" sz="800" dirty="0"/>
              <a:t>Decomposition</a:t>
            </a:r>
          </a:p>
          <a:p>
            <a:pPr eaLnBrk="1" hangingPunct="1"/>
            <a:r>
              <a:rPr lang="en-US" sz="800" dirty="0"/>
              <a:t>Nitrification</a:t>
            </a:r>
          </a:p>
          <a:p>
            <a:pPr eaLnBrk="1" hangingPunct="1"/>
            <a:r>
              <a:rPr lang="en-US" sz="800" dirty="0"/>
              <a:t>Denitrification</a:t>
            </a:r>
          </a:p>
          <a:p>
            <a:pPr eaLnBrk="1" hangingPunct="1"/>
            <a:r>
              <a:rPr lang="en-US" sz="800" dirty="0"/>
              <a:t>Etc.</a:t>
            </a:r>
          </a:p>
          <a:p>
            <a:pPr eaLnBrk="1" hangingPunct="1"/>
            <a:endParaRPr lang="en-US" sz="700" dirty="0"/>
          </a:p>
          <a:p>
            <a:pPr eaLnBrk="1" hangingPunct="1"/>
            <a:r>
              <a:rPr lang="en-US" sz="700" dirty="0"/>
              <a:t>Etc.</a:t>
            </a:r>
          </a:p>
        </p:txBody>
      </p:sp>
      <p:sp>
        <p:nvSpPr>
          <p:cNvPr id="5" name="TextBox 4"/>
          <p:cNvSpPr txBox="1"/>
          <p:nvPr/>
        </p:nvSpPr>
        <p:spPr>
          <a:xfrm>
            <a:off x="1105762" y="145132"/>
            <a:ext cx="9980475" cy="1384995"/>
          </a:xfrm>
          <a:prstGeom prst="rect">
            <a:avLst/>
          </a:prstGeom>
          <a:noFill/>
        </p:spPr>
        <p:txBody>
          <a:bodyPr wrap="square" rtlCol="0">
            <a:spAutoFit/>
          </a:bodyPr>
          <a:lstStyle/>
          <a:p>
            <a:r>
              <a:rPr lang="en-US" sz="2800" dirty="0"/>
              <a:t>VELMA simulates how hydrological, soil and vegetation processes interact across spatial and temporal scales…. </a:t>
            </a:r>
          </a:p>
          <a:p>
            <a:r>
              <a:rPr lang="en-US" sz="2800" i="1" dirty="0"/>
              <a:t>plots to watersheds, days to centuries</a:t>
            </a:r>
          </a:p>
        </p:txBody>
      </p:sp>
      <p:sp>
        <p:nvSpPr>
          <p:cNvPr id="36" name="Slide Number Placeholder 1">
            <a:extLst>
              <a:ext uri="{FF2B5EF4-FFF2-40B4-BE49-F238E27FC236}">
                <a16:creationId xmlns:a16="http://schemas.microsoft.com/office/drawing/2014/main" id="{E1C41828-3897-4240-9F92-B71BEA8D731F}"/>
              </a:ext>
            </a:extLst>
          </p:cNvPr>
          <p:cNvSpPr>
            <a:spLocks noGrp="1"/>
          </p:cNvSpPr>
          <p:nvPr>
            <p:ph type="sldNum" sz="quarter" idx="12"/>
          </p:nvPr>
        </p:nvSpPr>
        <p:spPr>
          <a:xfrm>
            <a:off x="82077" y="6557252"/>
            <a:ext cx="359019" cy="330200"/>
          </a:xfrm>
        </p:spPr>
        <p:txBody>
          <a:bodyPr/>
          <a:lstStyle/>
          <a:p>
            <a:fld id="{7D0FE3BB-A57F-44CC-84D9-F1BE0492B3AF}" type="slidenum">
              <a:rPr lang="en-US" smtClean="0">
                <a:solidFill>
                  <a:schemeClr val="bg1"/>
                </a:solidFill>
              </a:rPr>
              <a:pPr/>
              <a:t>11</a:t>
            </a:fld>
            <a:endParaRPr lang="en-US" dirty="0">
              <a:solidFill>
                <a:schemeClr val="bg1"/>
              </a:solidFill>
            </a:endParaRPr>
          </a:p>
        </p:txBody>
      </p:sp>
      <p:sp>
        <p:nvSpPr>
          <p:cNvPr id="32" name="Slide Number Placeholder 3">
            <a:extLst>
              <a:ext uri="{FF2B5EF4-FFF2-40B4-BE49-F238E27FC236}">
                <a16:creationId xmlns:a16="http://schemas.microsoft.com/office/drawing/2014/main" id="{E983D32D-6021-4FD5-B278-6A422159B8E6}"/>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11</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539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7483" y="22260"/>
            <a:ext cx="9454452" cy="830997"/>
          </a:xfrm>
          <a:prstGeom prst="rect">
            <a:avLst/>
          </a:prstGeom>
          <a:noFill/>
        </p:spPr>
        <p:txBody>
          <a:bodyPr wrap="square" rtlCol="0">
            <a:spAutoFit/>
          </a:bodyPr>
          <a:lstStyle/>
          <a:p>
            <a:pPr algn="ctr"/>
            <a:r>
              <a:rPr lang="en-US" sz="3200" b="1" dirty="0">
                <a:solidFill>
                  <a:schemeClr val="accent1"/>
                </a:solidFill>
              </a:rPr>
              <a:t>VELMA Validation Examples </a:t>
            </a:r>
          </a:p>
          <a:p>
            <a:pPr algn="ctr"/>
            <a:r>
              <a:rPr lang="en-US" sz="1600" dirty="0"/>
              <a:t>HJ Andrews Experimental Forest, Watershed 10 (Abdelnour et al. 2011 and 2013, in </a:t>
            </a:r>
            <a:r>
              <a:rPr lang="en-US" sz="1600" i="1" dirty="0"/>
              <a:t>Water Resources Research)</a:t>
            </a:r>
          </a:p>
        </p:txBody>
      </p:sp>
      <p:grpSp>
        <p:nvGrpSpPr>
          <p:cNvPr id="7" name="Group 6"/>
          <p:cNvGrpSpPr/>
          <p:nvPr/>
        </p:nvGrpSpPr>
        <p:grpSpPr>
          <a:xfrm>
            <a:off x="292593" y="917398"/>
            <a:ext cx="10839411" cy="5872373"/>
            <a:chOff x="292591" y="917396"/>
            <a:chExt cx="10839411" cy="5872373"/>
          </a:xfrm>
        </p:grpSpPr>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1758" y="3596093"/>
              <a:ext cx="3947142" cy="319367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1552208" y="3566398"/>
              <a:ext cx="3673065" cy="369332"/>
            </a:xfrm>
            <a:prstGeom prst="rect">
              <a:avLst/>
            </a:prstGeom>
            <a:solidFill>
              <a:schemeClr val="bg1"/>
            </a:solidFill>
          </p:spPr>
          <p:txBody>
            <a:bodyPr wrap="square" rtlCol="0">
              <a:spAutoFit/>
            </a:bodyPr>
            <a:lstStyle/>
            <a:p>
              <a:pPr algn="ctr"/>
              <a:r>
                <a:rPr lang="en-US" dirty="0">
                  <a:solidFill>
                    <a:srgbClr val="2A65AC"/>
                  </a:solidFill>
                </a:rPr>
                <a:t>Stream Chemistry</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91" y="1279865"/>
              <a:ext cx="5876786" cy="2006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306681" y="918663"/>
              <a:ext cx="3708400" cy="369332"/>
            </a:xfrm>
            <a:prstGeom prst="rect">
              <a:avLst/>
            </a:prstGeom>
            <a:solidFill>
              <a:schemeClr val="bg1"/>
            </a:solidFill>
          </p:spPr>
          <p:txBody>
            <a:bodyPr wrap="square" rtlCol="0">
              <a:spAutoFit/>
            </a:bodyPr>
            <a:lstStyle/>
            <a:p>
              <a:pPr algn="ctr"/>
              <a:r>
                <a:rPr lang="en-US" dirty="0">
                  <a:solidFill>
                    <a:srgbClr val="2A65AC"/>
                  </a:solidFill>
                </a:rPr>
                <a:t>Streamflow</a:t>
              </a:r>
            </a:p>
          </p:txBody>
        </p:sp>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6733" y="956763"/>
              <a:ext cx="3475269" cy="276634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8291126" y="917396"/>
              <a:ext cx="2584308" cy="369332"/>
            </a:xfrm>
            <a:prstGeom prst="rect">
              <a:avLst/>
            </a:prstGeom>
            <a:solidFill>
              <a:schemeClr val="bg1"/>
            </a:solidFill>
          </p:spPr>
          <p:txBody>
            <a:bodyPr wrap="square" rtlCol="0">
              <a:spAutoFit/>
            </a:bodyPr>
            <a:lstStyle/>
            <a:p>
              <a:pPr algn="ctr"/>
              <a:r>
                <a:rPr lang="en-US" dirty="0">
                  <a:solidFill>
                    <a:srgbClr val="2A65AC"/>
                  </a:solidFill>
                </a:rPr>
                <a:t>Forest Growth</a:t>
              </a:r>
            </a:p>
          </p:txBody>
        </p:sp>
      </p:grpSp>
      <p:grpSp>
        <p:nvGrpSpPr>
          <p:cNvPr id="5" name="Group 4"/>
          <p:cNvGrpSpPr/>
          <p:nvPr/>
        </p:nvGrpSpPr>
        <p:grpSpPr>
          <a:xfrm>
            <a:off x="7278463" y="3892257"/>
            <a:ext cx="3993263" cy="2866370"/>
            <a:chOff x="6313240" y="3892257"/>
            <a:chExt cx="3993262" cy="2866370"/>
          </a:xfrm>
        </p:grpSpPr>
        <p:grpSp>
          <p:nvGrpSpPr>
            <p:cNvPr id="11" name="Group 10"/>
            <p:cNvGrpSpPr>
              <a:grpSpLocks noChangeAspect="1"/>
            </p:cNvGrpSpPr>
            <p:nvPr/>
          </p:nvGrpSpPr>
          <p:grpSpPr>
            <a:xfrm>
              <a:off x="6313240" y="3892257"/>
              <a:ext cx="3993262" cy="2866370"/>
              <a:chOff x="4898317" y="3852944"/>
              <a:chExt cx="3803107" cy="2729875"/>
            </a:xfrm>
          </p:grpSpPr>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7730" y="3965355"/>
                <a:ext cx="3496715" cy="261746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4898317" y="3852944"/>
                <a:ext cx="3803107" cy="615553"/>
              </a:xfrm>
              <a:prstGeom prst="rect">
                <a:avLst/>
              </a:prstGeom>
              <a:solidFill>
                <a:schemeClr val="bg1"/>
              </a:solidFill>
            </p:spPr>
            <p:txBody>
              <a:bodyPr wrap="square" rtlCol="0">
                <a:spAutoFit/>
              </a:bodyPr>
              <a:lstStyle/>
              <a:p>
                <a:pPr algn="ctr"/>
                <a:r>
                  <a:rPr lang="en-US" dirty="0">
                    <a:solidFill>
                      <a:srgbClr val="2A65AC"/>
                    </a:solidFill>
                  </a:rPr>
                  <a:t>Stream Chemistry Response</a:t>
                </a:r>
              </a:p>
              <a:p>
                <a:pPr algn="ctr"/>
                <a:r>
                  <a:rPr lang="en-US" dirty="0">
                    <a:solidFill>
                      <a:srgbClr val="2A65AC"/>
                    </a:solidFill>
                  </a:rPr>
                  <a:t>to Harvest and Riparian Buffers</a:t>
                </a:r>
              </a:p>
            </p:txBody>
          </p:sp>
        </p:grpSp>
        <p:sp>
          <p:nvSpPr>
            <p:cNvPr id="12" name="TextBox 11"/>
            <p:cNvSpPr txBox="1"/>
            <p:nvPr/>
          </p:nvSpPr>
          <p:spPr>
            <a:xfrm>
              <a:off x="6452941" y="6340698"/>
              <a:ext cx="723275" cy="400110"/>
            </a:xfrm>
            <a:prstGeom prst="rect">
              <a:avLst/>
            </a:prstGeom>
            <a:solidFill>
              <a:schemeClr val="bg1"/>
            </a:solidFill>
          </p:spPr>
          <p:txBody>
            <a:bodyPr wrap="none" rtlCol="0">
              <a:spAutoFit/>
            </a:bodyPr>
            <a:lstStyle/>
            <a:p>
              <a:pPr algn="ctr"/>
              <a:r>
                <a:rPr lang="en-US" sz="1000" b="1" dirty="0">
                  <a:solidFill>
                    <a:srgbClr val="FF0000"/>
                  </a:solidFill>
                </a:rPr>
                <a:t>Simulated</a:t>
              </a:r>
            </a:p>
            <a:p>
              <a:pPr algn="ctr"/>
              <a:r>
                <a:rPr lang="en-US" sz="1000" b="1" dirty="0">
                  <a:solidFill>
                    <a:srgbClr val="FF0000"/>
                  </a:solidFill>
                </a:rPr>
                <a:t>clearcuts</a:t>
              </a:r>
            </a:p>
          </p:txBody>
        </p:sp>
      </p:grpSp>
      <p:grpSp>
        <p:nvGrpSpPr>
          <p:cNvPr id="14" name="Group 13"/>
          <p:cNvGrpSpPr/>
          <p:nvPr/>
        </p:nvGrpSpPr>
        <p:grpSpPr>
          <a:xfrm>
            <a:off x="728133" y="3876461"/>
            <a:ext cx="5291667" cy="2922270"/>
            <a:chOff x="728133" y="3876461"/>
            <a:chExt cx="5291667" cy="2922270"/>
          </a:xfrm>
        </p:grpSpPr>
        <p:sp>
          <p:nvSpPr>
            <p:cNvPr id="2" name="Rectangle 1"/>
            <p:cNvSpPr/>
            <p:nvPr/>
          </p:nvSpPr>
          <p:spPr>
            <a:xfrm>
              <a:off x="728133" y="3876461"/>
              <a:ext cx="5291667" cy="2922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470" y="4173087"/>
              <a:ext cx="4938539" cy="2041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3" name="Slide Number Placeholder 1">
            <a:extLst>
              <a:ext uri="{FF2B5EF4-FFF2-40B4-BE49-F238E27FC236}">
                <a16:creationId xmlns:a16="http://schemas.microsoft.com/office/drawing/2014/main" id="{EB8DD29B-8C04-47E1-9D18-93EEE1C44D30}"/>
              </a:ext>
            </a:extLst>
          </p:cNvPr>
          <p:cNvSpPr>
            <a:spLocks noGrp="1"/>
          </p:cNvSpPr>
          <p:nvPr>
            <p:ph type="sldNum" sz="quarter" idx="12"/>
          </p:nvPr>
        </p:nvSpPr>
        <p:spPr>
          <a:xfrm>
            <a:off x="82077" y="6548016"/>
            <a:ext cx="359019" cy="330200"/>
          </a:xfrm>
        </p:spPr>
        <p:txBody>
          <a:bodyPr/>
          <a:lstStyle/>
          <a:p>
            <a:fld id="{7D0FE3BB-A57F-44CC-84D9-F1BE0492B3AF}" type="slidenum">
              <a:rPr lang="en-US" smtClean="0">
                <a:solidFill>
                  <a:schemeClr val="bg1"/>
                </a:solidFill>
              </a:rPr>
              <a:pPr/>
              <a:t>12</a:t>
            </a:fld>
            <a:endParaRPr lang="en-US" dirty="0">
              <a:solidFill>
                <a:schemeClr val="bg1"/>
              </a:solidFill>
            </a:endParaRPr>
          </a:p>
        </p:txBody>
      </p:sp>
      <p:sp>
        <p:nvSpPr>
          <p:cNvPr id="21" name="Slide Number Placeholder 3">
            <a:extLst>
              <a:ext uri="{FF2B5EF4-FFF2-40B4-BE49-F238E27FC236}">
                <a16:creationId xmlns:a16="http://schemas.microsoft.com/office/drawing/2014/main" id="{C7E17A13-F488-42D1-A9A5-F7912CE8F1F0}"/>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12</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562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1C69F83-F636-4297-9EC4-E7CCFA5E17F3}"/>
              </a:ext>
            </a:extLst>
          </p:cNvPr>
          <p:cNvGrpSpPr/>
          <p:nvPr/>
        </p:nvGrpSpPr>
        <p:grpSpPr>
          <a:xfrm>
            <a:off x="277925" y="110251"/>
            <a:ext cx="11132730" cy="6599003"/>
            <a:chOff x="277925" y="110251"/>
            <a:chExt cx="11132730" cy="6599003"/>
          </a:xfrm>
        </p:grpSpPr>
        <p:grpSp>
          <p:nvGrpSpPr>
            <p:cNvPr id="10" name="Group 9"/>
            <p:cNvGrpSpPr/>
            <p:nvPr/>
          </p:nvGrpSpPr>
          <p:grpSpPr>
            <a:xfrm>
              <a:off x="277925" y="110251"/>
              <a:ext cx="11132730" cy="6599003"/>
              <a:chOff x="277925" y="110251"/>
              <a:chExt cx="11132730" cy="6599003"/>
            </a:xfrm>
          </p:grpSpPr>
          <p:grpSp>
            <p:nvGrpSpPr>
              <p:cNvPr id="9" name="Group 8"/>
              <p:cNvGrpSpPr/>
              <p:nvPr/>
            </p:nvGrpSpPr>
            <p:grpSpPr>
              <a:xfrm>
                <a:off x="701945" y="2222584"/>
                <a:ext cx="3464983" cy="4242836"/>
                <a:chOff x="701945" y="2222584"/>
                <a:chExt cx="3464983" cy="4242836"/>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45" y="2222584"/>
                  <a:ext cx="3464983" cy="4242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5-Point Star 4"/>
                <p:cNvSpPr>
                  <a:spLocks noChangeAspect="1"/>
                </p:cNvSpPr>
                <p:nvPr/>
              </p:nvSpPr>
              <p:spPr>
                <a:xfrm>
                  <a:off x="2059682" y="2995192"/>
                  <a:ext cx="183615" cy="206093"/>
                </a:xfrm>
                <a:prstGeom prst="star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5-Point Star 18"/>
                <p:cNvSpPr>
                  <a:spLocks noChangeAspect="1"/>
                </p:cNvSpPr>
                <p:nvPr/>
              </p:nvSpPr>
              <p:spPr>
                <a:xfrm>
                  <a:off x="1833399" y="3524948"/>
                  <a:ext cx="183615" cy="206093"/>
                </a:xfrm>
                <a:prstGeom prst="star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5-Point Star 19"/>
                <p:cNvSpPr>
                  <a:spLocks noChangeAspect="1"/>
                </p:cNvSpPr>
                <p:nvPr/>
              </p:nvSpPr>
              <p:spPr>
                <a:xfrm>
                  <a:off x="1200701" y="4305435"/>
                  <a:ext cx="183615" cy="206093"/>
                </a:xfrm>
                <a:prstGeom prst="star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5-Point Star 20"/>
                <p:cNvSpPr>
                  <a:spLocks noChangeAspect="1"/>
                </p:cNvSpPr>
                <p:nvPr/>
              </p:nvSpPr>
              <p:spPr>
                <a:xfrm>
                  <a:off x="1731793" y="5002767"/>
                  <a:ext cx="179736" cy="201739"/>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855124" y="4919643"/>
                  <a:ext cx="1261564" cy="461665"/>
                </a:xfrm>
                <a:prstGeom prst="rect">
                  <a:avLst/>
                </a:prstGeom>
                <a:noFill/>
              </p:spPr>
              <p:txBody>
                <a:bodyPr wrap="none" rtlCol="0">
                  <a:spAutoFit/>
                </a:bodyPr>
                <a:lstStyle/>
                <a:p>
                  <a:pPr algn="ctr"/>
                  <a:r>
                    <a:rPr lang="en-US" sz="1200" b="1" dirty="0"/>
                    <a:t>HJ Andrews LTER</a:t>
                  </a:r>
                </a:p>
                <a:p>
                  <a:pPr algn="ctr"/>
                  <a:r>
                    <a:rPr lang="en-US" sz="1200" b="1" dirty="0"/>
                    <a:t>(Calibration Site)</a:t>
                  </a:r>
                </a:p>
              </p:txBody>
            </p:sp>
            <p:sp>
              <p:nvSpPr>
                <p:cNvPr id="23" name="TextBox 22"/>
                <p:cNvSpPr txBox="1"/>
                <p:nvPr/>
              </p:nvSpPr>
              <p:spPr>
                <a:xfrm>
                  <a:off x="1323931" y="4257703"/>
                  <a:ext cx="1378391" cy="338554"/>
                </a:xfrm>
                <a:prstGeom prst="rect">
                  <a:avLst/>
                </a:prstGeom>
                <a:noFill/>
              </p:spPr>
              <p:txBody>
                <a:bodyPr wrap="none" rtlCol="0">
                  <a:spAutoFit/>
                </a:bodyPr>
                <a:lstStyle/>
                <a:p>
                  <a:pPr algn="ctr"/>
                  <a:r>
                    <a:rPr lang="en-US" sz="1600" b="1" dirty="0"/>
                    <a:t>Tillamook Bay</a:t>
                  </a:r>
                </a:p>
              </p:txBody>
            </p:sp>
            <p:sp>
              <p:nvSpPr>
                <p:cNvPr id="24" name="TextBox 23"/>
                <p:cNvSpPr txBox="1"/>
                <p:nvPr/>
              </p:nvSpPr>
              <p:spPr>
                <a:xfrm>
                  <a:off x="1949930" y="3470982"/>
                  <a:ext cx="1293624" cy="338554"/>
                </a:xfrm>
                <a:prstGeom prst="rect">
                  <a:avLst/>
                </a:prstGeom>
                <a:noFill/>
              </p:spPr>
              <p:txBody>
                <a:bodyPr wrap="none" rtlCol="0">
                  <a:spAutoFit/>
                </a:bodyPr>
                <a:lstStyle/>
                <a:p>
                  <a:r>
                    <a:rPr lang="en-US" sz="1600" b="1" dirty="0"/>
                    <a:t>Mashel River</a:t>
                  </a:r>
                </a:p>
              </p:txBody>
            </p:sp>
            <p:sp>
              <p:nvSpPr>
                <p:cNvPr id="7" name="Rectangle 6"/>
                <p:cNvSpPr/>
                <p:nvPr/>
              </p:nvSpPr>
              <p:spPr>
                <a:xfrm>
                  <a:off x="2262891" y="3087557"/>
                  <a:ext cx="1173018" cy="308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2159606" y="2927516"/>
                  <a:ext cx="1638847" cy="338554"/>
                </a:xfrm>
                <a:prstGeom prst="rect">
                  <a:avLst/>
                </a:prstGeom>
                <a:noFill/>
              </p:spPr>
              <p:txBody>
                <a:bodyPr wrap="none" rtlCol="0">
                  <a:spAutoFit/>
                </a:bodyPr>
                <a:lstStyle/>
                <a:p>
                  <a:pPr algn="ctr"/>
                  <a:r>
                    <a:rPr lang="en-US" sz="1600" b="1" dirty="0"/>
                    <a:t>N. Fork Tolt River</a:t>
                  </a:r>
                </a:p>
              </p:txBody>
            </p:sp>
            <p:sp>
              <p:nvSpPr>
                <p:cNvPr id="27" name="Rectangle 26"/>
                <p:cNvSpPr/>
                <p:nvPr/>
              </p:nvSpPr>
              <p:spPr>
                <a:xfrm>
                  <a:off x="2013502" y="5330816"/>
                  <a:ext cx="1173018" cy="284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5643412" y="158164"/>
                <a:ext cx="5767243" cy="6551090"/>
                <a:chOff x="5643412" y="158164"/>
                <a:chExt cx="5767243" cy="6551090"/>
              </a:xfrm>
            </p:grpSpPr>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166" y="4462632"/>
                  <a:ext cx="4863552" cy="22466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412" y="222816"/>
                  <a:ext cx="5767243" cy="19688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0166" y="2336801"/>
                  <a:ext cx="4863552" cy="19581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8" name="TextBox 57"/>
                <p:cNvSpPr txBox="1"/>
                <p:nvPr/>
              </p:nvSpPr>
              <p:spPr>
                <a:xfrm>
                  <a:off x="7740049" y="2289286"/>
                  <a:ext cx="1636923" cy="338554"/>
                </a:xfrm>
                <a:prstGeom prst="rect">
                  <a:avLst/>
                </a:prstGeom>
                <a:noFill/>
              </p:spPr>
              <p:txBody>
                <a:bodyPr wrap="none" rtlCol="0">
                  <a:spAutoFit/>
                </a:bodyPr>
                <a:lstStyle/>
                <a:p>
                  <a:r>
                    <a:rPr lang="en-US" sz="1600" dirty="0"/>
                    <a:t>Mashel River, WA</a:t>
                  </a:r>
                </a:p>
              </p:txBody>
            </p:sp>
            <p:sp>
              <p:nvSpPr>
                <p:cNvPr id="59" name="Rectangle 58"/>
                <p:cNvSpPr/>
                <p:nvPr/>
              </p:nvSpPr>
              <p:spPr>
                <a:xfrm>
                  <a:off x="6954980" y="241288"/>
                  <a:ext cx="3140365" cy="273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7449963" y="158164"/>
                  <a:ext cx="2282741" cy="338554"/>
                </a:xfrm>
                <a:prstGeom prst="rect">
                  <a:avLst/>
                </a:prstGeom>
                <a:noFill/>
              </p:spPr>
              <p:txBody>
                <a:bodyPr wrap="none" rtlCol="0">
                  <a:spAutoFit/>
                </a:bodyPr>
                <a:lstStyle/>
                <a:p>
                  <a:r>
                    <a:rPr lang="en-US" sz="1600" dirty="0"/>
                    <a:t>North Fork Tolt River, WA</a:t>
                  </a:r>
                </a:p>
              </p:txBody>
            </p:sp>
            <p:sp>
              <p:nvSpPr>
                <p:cNvPr id="67" name="Rectangle 66"/>
                <p:cNvSpPr/>
                <p:nvPr/>
              </p:nvSpPr>
              <p:spPr>
                <a:xfrm>
                  <a:off x="8196867" y="4511528"/>
                  <a:ext cx="1214581" cy="398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p:cNvSpPr txBox="1"/>
                <p:nvPr/>
              </p:nvSpPr>
              <p:spPr>
                <a:xfrm>
                  <a:off x="7441660" y="4399272"/>
                  <a:ext cx="2674771" cy="338554"/>
                </a:xfrm>
                <a:prstGeom prst="rect">
                  <a:avLst/>
                </a:prstGeom>
                <a:noFill/>
              </p:spPr>
              <p:txBody>
                <a:bodyPr wrap="none" rtlCol="0">
                  <a:spAutoFit/>
                </a:bodyPr>
                <a:lstStyle/>
                <a:p>
                  <a:r>
                    <a:rPr lang="en-US" sz="1600" dirty="0"/>
                    <a:t>Trask River, OR </a:t>
                  </a:r>
                  <a:r>
                    <a:rPr lang="en-US" sz="1200" dirty="0"/>
                    <a:t>(Tillamook Bay trib)</a:t>
                  </a:r>
                </a:p>
              </p:txBody>
            </p:sp>
            <p:pic>
              <p:nvPicPr>
                <p:cNvPr id="615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27674" y="4781659"/>
                  <a:ext cx="1338385" cy="442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 name="Picture 2"/>
              <p:cNvPicPr>
                <a:picLocks noChangeAspect="1"/>
              </p:cNvPicPr>
              <p:nvPr/>
            </p:nvPicPr>
            <p:blipFill>
              <a:blip r:embed="rId8"/>
              <a:stretch>
                <a:fillRect/>
              </a:stretch>
            </p:blipFill>
            <p:spPr>
              <a:xfrm>
                <a:off x="277925" y="110251"/>
                <a:ext cx="4999103" cy="2118909"/>
              </a:xfrm>
              <a:prstGeom prst="rect">
                <a:avLst/>
              </a:prstGeom>
            </p:spPr>
          </p:pic>
        </p:grpSp>
        <p:cxnSp>
          <p:nvCxnSpPr>
            <p:cNvPr id="18" name="Straight Arrow Connector 17"/>
            <p:cNvCxnSpPr/>
            <p:nvPr/>
          </p:nvCxnSpPr>
          <p:spPr>
            <a:xfrm flipH="1">
              <a:off x="3748447" y="1842986"/>
              <a:ext cx="1763155" cy="123916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3206610" y="3658731"/>
              <a:ext cx="2880153" cy="303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flipH="1" flipV="1">
              <a:off x="2683851" y="4473160"/>
              <a:ext cx="3317984" cy="90814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04CA00E-FF53-4538-A2D3-65E5C3F1763C}"/>
                </a:ext>
              </a:extLst>
            </p:cNvPr>
            <p:cNvPicPr>
              <a:picLocks noChangeAspect="1"/>
            </p:cNvPicPr>
            <p:nvPr/>
          </p:nvPicPr>
          <p:blipFill>
            <a:blip r:embed="rId9"/>
            <a:stretch>
              <a:fillRect/>
            </a:stretch>
          </p:blipFill>
          <p:spPr>
            <a:xfrm>
              <a:off x="6208746" y="4849842"/>
              <a:ext cx="259814" cy="1120032"/>
            </a:xfrm>
            <a:prstGeom prst="rect">
              <a:avLst/>
            </a:prstGeom>
          </p:spPr>
        </p:pic>
      </p:grpSp>
      <p:sp>
        <p:nvSpPr>
          <p:cNvPr id="33" name="Slide Number Placeholder 3">
            <a:extLst>
              <a:ext uri="{FF2B5EF4-FFF2-40B4-BE49-F238E27FC236}">
                <a16:creationId xmlns:a16="http://schemas.microsoft.com/office/drawing/2014/main" id="{32E668F6-58C8-43A8-800A-55ECC2A066D5}"/>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13</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309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
          <p:cNvSpPr>
            <a:spLocks noGrp="1"/>
          </p:cNvSpPr>
          <p:nvPr>
            <p:ph type="sldNum" sz="quarter" idx="12"/>
          </p:nvPr>
        </p:nvSpPr>
        <p:spPr>
          <a:xfrm>
            <a:off x="11463729" y="6399567"/>
            <a:ext cx="563923" cy="365125"/>
          </a:xfrm>
          <a:prstGeom prst="rect">
            <a:avLst/>
          </a:prstGeom>
        </p:spPr>
        <p:txBody>
          <a:bodyPr/>
          <a:lstStyle/>
          <a:p>
            <a:r>
              <a:rPr lang="en-US" sz="1400" b="0" dirty="0">
                <a:solidFill>
                  <a:schemeClr val="bg1"/>
                </a:solidFill>
                <a:latin typeface="Times New Roman" panose="02020603050405020304" pitchFamily="18" charset="0"/>
                <a:cs typeface="Times New Roman" panose="02020603050405020304" pitchFamily="18" charset="0"/>
              </a:rPr>
              <a:t>      </a:t>
            </a:r>
            <a:fld id="{A825CED8-DE45-4409-8558-D05F5B977B87}" type="slidenum">
              <a:rPr lang="en-US" sz="1400" b="0" smtClean="0">
                <a:solidFill>
                  <a:schemeClr val="bg1"/>
                </a:solidFill>
                <a:latin typeface="Times New Roman" panose="02020603050405020304" pitchFamily="18" charset="0"/>
                <a:cs typeface="Times New Roman" panose="02020603050405020304" pitchFamily="18" charset="0"/>
              </a:rPr>
              <a:pPr/>
              <a:t>14</a:t>
            </a:fld>
            <a:endParaRPr lang="en-US" sz="1400" b="0" dirty="0">
              <a:solidFill>
                <a:schemeClr val="bg1"/>
              </a:solidFill>
              <a:latin typeface="Times New Roman" panose="02020603050405020304" pitchFamily="18" charset="0"/>
              <a:cs typeface="Times New Roman" panose="02020603050405020304" pitchFamily="18" charset="0"/>
            </a:endParaRP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585" y="2282377"/>
            <a:ext cx="4223043" cy="413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3423" y="2283578"/>
            <a:ext cx="4239444" cy="4116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267" y="2283578"/>
            <a:ext cx="4255844" cy="4116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487" y="2284743"/>
            <a:ext cx="4231244" cy="4100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4375" y="2281256"/>
            <a:ext cx="4239444" cy="4149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2055" y="2294009"/>
            <a:ext cx="4272244" cy="4141043"/>
          </a:xfrm>
          <a:prstGeom prst="rect">
            <a:avLst/>
          </a:prstGeom>
          <a:solidFill>
            <a:schemeClr val="tx1"/>
          </a:solidFill>
          <a:extLs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896237" y="65300"/>
            <a:ext cx="8381397" cy="738664"/>
          </a:xfrm>
          <a:prstGeom prst="rect">
            <a:avLst/>
          </a:prstGeom>
          <a:noFill/>
        </p:spPr>
        <p:txBody>
          <a:bodyPr wrap="none" rtlCol="0">
            <a:spAutoFit/>
          </a:bodyPr>
          <a:lstStyle/>
          <a:p>
            <a:r>
              <a:rPr lang="en-US" sz="4200" b="1" dirty="0">
                <a:solidFill>
                  <a:schemeClr val="accent1"/>
                </a:solidFill>
              </a:rPr>
              <a:t>Remote Sensing of Land Use Change </a:t>
            </a:r>
          </a:p>
        </p:txBody>
      </p:sp>
      <p:sp>
        <p:nvSpPr>
          <p:cNvPr id="12" name="TextBox 11"/>
          <p:cNvSpPr txBox="1"/>
          <p:nvPr/>
        </p:nvSpPr>
        <p:spPr>
          <a:xfrm>
            <a:off x="1843499" y="4371387"/>
            <a:ext cx="4459472" cy="1754326"/>
          </a:xfrm>
          <a:prstGeom prst="rect">
            <a:avLst/>
          </a:prstGeom>
          <a:noFill/>
        </p:spPr>
        <p:txBody>
          <a:bodyPr wrap="square" rtlCol="0">
            <a:spAutoFit/>
          </a:bodyPr>
          <a:lstStyle/>
          <a:p>
            <a:r>
              <a:rPr lang="en-US" sz="3600" b="1" dirty="0">
                <a:solidFill>
                  <a:schemeClr val="accent1"/>
                </a:solidFill>
              </a:rPr>
              <a:t>NW forest landscapes are much younger than 30 years ago</a:t>
            </a:r>
          </a:p>
        </p:txBody>
      </p:sp>
      <p:grpSp>
        <p:nvGrpSpPr>
          <p:cNvPr id="13" name="Group 12"/>
          <p:cNvGrpSpPr/>
          <p:nvPr/>
        </p:nvGrpSpPr>
        <p:grpSpPr>
          <a:xfrm>
            <a:off x="1972422" y="2486031"/>
            <a:ext cx="4117046" cy="1569662"/>
            <a:chOff x="995146" y="4372732"/>
            <a:chExt cx="4001415" cy="1569662"/>
          </a:xfrm>
        </p:grpSpPr>
        <p:grpSp>
          <p:nvGrpSpPr>
            <p:cNvPr id="14" name="Group 13"/>
            <p:cNvGrpSpPr/>
            <p:nvPr/>
          </p:nvGrpSpPr>
          <p:grpSpPr>
            <a:xfrm>
              <a:off x="1208322" y="4372734"/>
              <a:ext cx="3227708" cy="1569660"/>
              <a:chOff x="1292992" y="5219434"/>
              <a:chExt cx="3227708" cy="1569660"/>
            </a:xfrm>
          </p:grpSpPr>
          <p:sp>
            <p:nvSpPr>
              <p:cNvPr id="16" name="Rectangle 15"/>
              <p:cNvSpPr/>
              <p:nvPr/>
            </p:nvSpPr>
            <p:spPr>
              <a:xfrm>
                <a:off x="1293004" y="5390860"/>
                <a:ext cx="600584" cy="299966"/>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969786" y="5219434"/>
                <a:ext cx="2550914" cy="1569660"/>
              </a:xfrm>
              <a:prstGeom prst="rect">
                <a:avLst/>
              </a:prstGeom>
              <a:noFill/>
            </p:spPr>
            <p:txBody>
              <a:bodyPr wrap="none" rtlCol="0">
                <a:spAutoFit/>
              </a:bodyPr>
              <a:lstStyle/>
              <a:p>
                <a:r>
                  <a:rPr lang="en-US" sz="3200" b="1" dirty="0"/>
                  <a:t>Old Forests</a:t>
                </a:r>
              </a:p>
              <a:p>
                <a:r>
                  <a:rPr lang="en-US" sz="3200" b="1" dirty="0"/>
                  <a:t>Young Forests</a:t>
                </a:r>
              </a:p>
              <a:p>
                <a:r>
                  <a:rPr lang="en-US" sz="3200" b="1" dirty="0"/>
                  <a:t>New Clearcuts</a:t>
                </a:r>
              </a:p>
            </p:txBody>
          </p:sp>
          <p:sp>
            <p:nvSpPr>
              <p:cNvPr id="18" name="Rectangle 17"/>
              <p:cNvSpPr/>
              <p:nvPr/>
            </p:nvSpPr>
            <p:spPr>
              <a:xfrm>
                <a:off x="1292998" y="5874680"/>
                <a:ext cx="600584" cy="299966"/>
              </a:xfrm>
              <a:prstGeom prst="rect">
                <a:avLst/>
              </a:prstGeom>
              <a:solidFill>
                <a:srgbClr val="3B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1292992" y="6340357"/>
                <a:ext cx="600584" cy="299966"/>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5" name="Right Arrow Callout 14"/>
            <p:cNvSpPr/>
            <p:nvPr/>
          </p:nvSpPr>
          <p:spPr>
            <a:xfrm>
              <a:off x="995146" y="4372732"/>
              <a:ext cx="4001415" cy="1569661"/>
            </a:xfrm>
            <a:prstGeom prst="rightArrowCallout">
              <a:avLst>
                <a:gd name="adj1" fmla="val 31419"/>
                <a:gd name="adj2" fmla="val 28977"/>
                <a:gd name="adj3" fmla="val 26512"/>
                <a:gd name="adj4" fmla="val 8588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6291672" y="1781076"/>
            <a:ext cx="4132677" cy="584775"/>
          </a:xfrm>
          <a:prstGeom prst="rect">
            <a:avLst/>
          </a:prstGeom>
          <a:noFill/>
        </p:spPr>
        <p:txBody>
          <a:bodyPr wrap="square" rtlCol="0">
            <a:spAutoFit/>
          </a:bodyPr>
          <a:lstStyle/>
          <a:p>
            <a:pPr algn="ctr"/>
            <a:r>
              <a:rPr lang="en-US" sz="3200" b="1" dirty="0"/>
              <a:t>1985 – 2010 (movie)</a:t>
            </a:r>
          </a:p>
        </p:txBody>
      </p:sp>
      <p:grpSp>
        <p:nvGrpSpPr>
          <p:cNvPr id="21" name="Group 20"/>
          <p:cNvGrpSpPr/>
          <p:nvPr/>
        </p:nvGrpSpPr>
        <p:grpSpPr>
          <a:xfrm>
            <a:off x="1972419" y="728661"/>
            <a:ext cx="8485708" cy="925293"/>
            <a:chOff x="265638" y="839112"/>
            <a:chExt cx="8310412" cy="925293"/>
          </a:xfrm>
        </p:grpSpPr>
        <p:pic>
          <p:nvPicPr>
            <p:cNvPr id="22" name="Picture 13"/>
            <p:cNvPicPr>
              <a:picLocks noChangeAspect="1" noChangeArrowheads="1"/>
            </p:cNvPicPr>
            <p:nvPr/>
          </p:nvPicPr>
          <p:blipFill rotWithShape="1">
            <a:blip r:embed="rId9">
              <a:extLst>
                <a:ext uri="{28A0092B-C50C-407E-A947-70E740481C1C}">
                  <a14:useLocalDpi xmlns:a14="http://schemas.microsoft.com/office/drawing/2010/main" val="0"/>
                </a:ext>
              </a:extLst>
            </a:blip>
            <a:srcRect b="75508"/>
            <a:stretch/>
          </p:blipFill>
          <p:spPr bwMode="auto">
            <a:xfrm>
              <a:off x="265638" y="839112"/>
              <a:ext cx="8310412" cy="925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4370792" y="881575"/>
              <a:ext cx="3902339" cy="830997"/>
            </a:xfrm>
            <a:prstGeom prst="rect">
              <a:avLst/>
            </a:prstGeom>
            <a:noFill/>
          </p:spPr>
          <p:txBody>
            <a:bodyPr wrap="square" rtlCol="0">
              <a:spAutoFit/>
            </a:bodyPr>
            <a:lstStyle/>
            <a:p>
              <a:r>
                <a:rPr lang="en-US" sz="2400" dirty="0">
                  <a:solidFill>
                    <a:schemeClr val="bg1"/>
                  </a:solidFill>
                </a:rPr>
                <a:t>Dr. Robert Kennedy</a:t>
              </a:r>
            </a:p>
            <a:p>
              <a:r>
                <a:rPr lang="en-US" sz="2400" dirty="0">
                  <a:solidFill>
                    <a:schemeClr val="bg1"/>
                  </a:solidFill>
                </a:rPr>
                <a:t>Oregon State University</a:t>
              </a:r>
            </a:p>
          </p:txBody>
        </p:sp>
      </p:grpSp>
      <p:sp>
        <p:nvSpPr>
          <p:cNvPr id="24" name="Rectangle 23"/>
          <p:cNvSpPr/>
          <p:nvPr/>
        </p:nvSpPr>
        <p:spPr>
          <a:xfrm>
            <a:off x="-18695" y="-13474"/>
            <a:ext cx="150882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0659533" y="-5013"/>
            <a:ext cx="153246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7926779" y="2365833"/>
            <a:ext cx="704039" cy="400110"/>
          </a:xfrm>
          <a:prstGeom prst="rect">
            <a:avLst/>
          </a:prstGeom>
          <a:solidFill>
            <a:schemeClr val="tx1"/>
          </a:solidFill>
        </p:spPr>
        <p:txBody>
          <a:bodyPr wrap="none" rtlCol="0">
            <a:spAutoFit/>
          </a:bodyPr>
          <a:lstStyle/>
          <a:p>
            <a:r>
              <a:rPr lang="en-US" sz="2000" b="1" dirty="0">
                <a:solidFill>
                  <a:schemeClr val="bg1"/>
                </a:solidFill>
              </a:rPr>
              <a:t>1985</a:t>
            </a:r>
          </a:p>
        </p:txBody>
      </p:sp>
      <p:sp>
        <p:nvSpPr>
          <p:cNvPr id="27" name="TextBox 26"/>
          <p:cNvSpPr txBox="1"/>
          <p:nvPr/>
        </p:nvSpPr>
        <p:spPr>
          <a:xfrm>
            <a:off x="7928459" y="2377561"/>
            <a:ext cx="704039" cy="400110"/>
          </a:xfrm>
          <a:prstGeom prst="rect">
            <a:avLst/>
          </a:prstGeom>
          <a:solidFill>
            <a:schemeClr val="tx1"/>
          </a:solidFill>
        </p:spPr>
        <p:txBody>
          <a:bodyPr wrap="none" rtlCol="0">
            <a:spAutoFit/>
          </a:bodyPr>
          <a:lstStyle/>
          <a:p>
            <a:r>
              <a:rPr lang="en-US" sz="2000" b="1" dirty="0">
                <a:solidFill>
                  <a:schemeClr val="bg1"/>
                </a:solidFill>
              </a:rPr>
              <a:t>1990</a:t>
            </a:r>
          </a:p>
        </p:txBody>
      </p:sp>
      <p:sp>
        <p:nvSpPr>
          <p:cNvPr id="28" name="TextBox 27"/>
          <p:cNvSpPr txBox="1"/>
          <p:nvPr/>
        </p:nvSpPr>
        <p:spPr>
          <a:xfrm>
            <a:off x="7920091" y="2369193"/>
            <a:ext cx="704039" cy="400110"/>
          </a:xfrm>
          <a:prstGeom prst="rect">
            <a:avLst/>
          </a:prstGeom>
          <a:solidFill>
            <a:schemeClr val="tx1"/>
          </a:solidFill>
        </p:spPr>
        <p:txBody>
          <a:bodyPr wrap="none" rtlCol="0">
            <a:spAutoFit/>
          </a:bodyPr>
          <a:lstStyle/>
          <a:p>
            <a:r>
              <a:rPr lang="en-US" sz="2000" b="1" dirty="0">
                <a:solidFill>
                  <a:schemeClr val="bg1"/>
                </a:solidFill>
              </a:rPr>
              <a:t>1995</a:t>
            </a:r>
          </a:p>
        </p:txBody>
      </p:sp>
      <p:sp>
        <p:nvSpPr>
          <p:cNvPr id="29" name="TextBox 28"/>
          <p:cNvSpPr txBox="1"/>
          <p:nvPr/>
        </p:nvSpPr>
        <p:spPr>
          <a:xfrm>
            <a:off x="7941867" y="2370873"/>
            <a:ext cx="704039" cy="400110"/>
          </a:xfrm>
          <a:prstGeom prst="rect">
            <a:avLst/>
          </a:prstGeom>
          <a:solidFill>
            <a:schemeClr val="tx1"/>
          </a:solidFill>
        </p:spPr>
        <p:txBody>
          <a:bodyPr wrap="none" rtlCol="0">
            <a:spAutoFit/>
          </a:bodyPr>
          <a:lstStyle/>
          <a:p>
            <a:r>
              <a:rPr lang="en-US" sz="2000" b="1" dirty="0">
                <a:solidFill>
                  <a:schemeClr val="bg1"/>
                </a:solidFill>
              </a:rPr>
              <a:t>2000</a:t>
            </a:r>
          </a:p>
        </p:txBody>
      </p:sp>
      <p:sp>
        <p:nvSpPr>
          <p:cNvPr id="30" name="TextBox 29"/>
          <p:cNvSpPr txBox="1"/>
          <p:nvPr/>
        </p:nvSpPr>
        <p:spPr>
          <a:xfrm>
            <a:off x="7923451" y="2372553"/>
            <a:ext cx="704039" cy="400110"/>
          </a:xfrm>
          <a:prstGeom prst="rect">
            <a:avLst/>
          </a:prstGeom>
          <a:solidFill>
            <a:schemeClr val="tx1"/>
          </a:solidFill>
        </p:spPr>
        <p:txBody>
          <a:bodyPr wrap="none" rtlCol="0">
            <a:spAutoFit/>
          </a:bodyPr>
          <a:lstStyle/>
          <a:p>
            <a:r>
              <a:rPr lang="en-US" sz="2000" b="1" dirty="0">
                <a:solidFill>
                  <a:schemeClr val="bg1"/>
                </a:solidFill>
              </a:rPr>
              <a:t>2005</a:t>
            </a:r>
          </a:p>
        </p:txBody>
      </p:sp>
      <p:sp>
        <p:nvSpPr>
          <p:cNvPr id="31" name="TextBox 30"/>
          <p:cNvSpPr txBox="1"/>
          <p:nvPr/>
        </p:nvSpPr>
        <p:spPr>
          <a:xfrm>
            <a:off x="7923451" y="2367034"/>
            <a:ext cx="704039" cy="400110"/>
          </a:xfrm>
          <a:prstGeom prst="rect">
            <a:avLst/>
          </a:prstGeom>
          <a:solidFill>
            <a:schemeClr val="tx1"/>
          </a:solidFill>
        </p:spPr>
        <p:txBody>
          <a:bodyPr wrap="none" rtlCol="0">
            <a:spAutoFit/>
          </a:bodyPr>
          <a:lstStyle/>
          <a:p>
            <a:r>
              <a:rPr lang="en-US" sz="2000" b="1" dirty="0">
                <a:solidFill>
                  <a:schemeClr val="bg1"/>
                </a:solidFill>
              </a:rPr>
              <a:t>2010</a:t>
            </a:r>
          </a:p>
        </p:txBody>
      </p:sp>
      <p:sp>
        <p:nvSpPr>
          <p:cNvPr id="3" name="TextBox 2"/>
          <p:cNvSpPr txBox="1"/>
          <p:nvPr/>
        </p:nvSpPr>
        <p:spPr>
          <a:xfrm>
            <a:off x="6554713" y="6400813"/>
            <a:ext cx="3594382" cy="369332"/>
          </a:xfrm>
          <a:prstGeom prst="rect">
            <a:avLst/>
          </a:prstGeom>
          <a:noFill/>
        </p:spPr>
        <p:txBody>
          <a:bodyPr wrap="none" rtlCol="0">
            <a:spAutoFit/>
          </a:bodyPr>
          <a:lstStyle/>
          <a:p>
            <a:r>
              <a:rPr lang="en-US" dirty="0"/>
              <a:t>~400 mi</a:t>
            </a:r>
            <a:r>
              <a:rPr lang="en-US" baseline="30000" dirty="0"/>
              <a:t>2</a:t>
            </a:r>
            <a:r>
              <a:rPr lang="en-US" dirty="0"/>
              <a:t> landscape NE of Kelso, WA</a:t>
            </a:r>
          </a:p>
        </p:txBody>
      </p:sp>
      <p:sp>
        <p:nvSpPr>
          <p:cNvPr id="36" name="Slide Number Placeholder 1">
            <a:extLst>
              <a:ext uri="{FF2B5EF4-FFF2-40B4-BE49-F238E27FC236}">
                <a16:creationId xmlns:a16="http://schemas.microsoft.com/office/drawing/2014/main" id="{E39E2894-EF05-4120-814E-D1DE043D13CC}"/>
              </a:ext>
            </a:extLst>
          </p:cNvPr>
          <p:cNvSpPr txBox="1">
            <a:spLocks/>
          </p:cNvSpPr>
          <p:nvPr/>
        </p:nvSpPr>
        <p:spPr>
          <a:xfrm>
            <a:off x="10254911" y="6564565"/>
            <a:ext cx="359019" cy="3302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75000"/>
                    <a:lumOff val="25000"/>
                  </a:schemeClr>
                </a:solidFill>
              </a:rPr>
              <a:t>1</a:t>
            </a:r>
            <a:fld id="{7D0FE3BB-A57F-44CC-84D9-F1BE0492B3AF}" type="slidenum">
              <a:rPr lang="en-US" smtClean="0">
                <a:solidFill>
                  <a:schemeClr val="tx1">
                    <a:lumMod val="75000"/>
                    <a:lumOff val="25000"/>
                  </a:schemeClr>
                </a:solidFill>
              </a:rPr>
              <a:pPr/>
              <a:t>14</a:t>
            </a:fld>
            <a:endParaRPr lang="en-US" dirty="0">
              <a:solidFill>
                <a:schemeClr val="tx1">
                  <a:lumMod val="75000"/>
                  <a:lumOff val="25000"/>
                </a:schemeClr>
              </a:solidFill>
            </a:endParaRPr>
          </a:p>
        </p:txBody>
      </p:sp>
      <p:sp>
        <p:nvSpPr>
          <p:cNvPr id="32" name="Slide Number Placeholder 3">
            <a:extLst>
              <a:ext uri="{FF2B5EF4-FFF2-40B4-BE49-F238E27FC236}">
                <a16:creationId xmlns:a16="http://schemas.microsoft.com/office/drawing/2014/main" id="{421F98CC-86F9-4B1D-BEDA-93D7A0935897}"/>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14</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545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P spid="27" grpId="0" animBg="1"/>
      <p:bldP spid="28" grpId="0" animBg="1"/>
      <p:bldP spid="29"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iletz_1990thru2012_1080p">
            <a:hlinkClick r:id="" action="ppaction://media"/>
            <a:extLst>
              <a:ext uri="{FF2B5EF4-FFF2-40B4-BE49-F238E27FC236}">
                <a16:creationId xmlns:a16="http://schemas.microsoft.com/office/drawing/2014/main" id="{293C89F9-A8B1-487D-8885-6169032CDD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5491" y="48491"/>
            <a:ext cx="6809509" cy="6809509"/>
          </a:xfrm>
          <a:prstGeom prst="rect">
            <a:avLst/>
          </a:prstGeom>
        </p:spPr>
      </p:pic>
      <p:sp>
        <p:nvSpPr>
          <p:cNvPr id="4" name="TextBox 3">
            <a:extLst>
              <a:ext uri="{FF2B5EF4-FFF2-40B4-BE49-F238E27FC236}">
                <a16:creationId xmlns:a16="http://schemas.microsoft.com/office/drawing/2014/main" id="{BDA13B99-D3BA-4636-B3B5-E6F0C1499485}"/>
              </a:ext>
            </a:extLst>
          </p:cNvPr>
          <p:cNvSpPr txBox="1"/>
          <p:nvPr/>
        </p:nvSpPr>
        <p:spPr>
          <a:xfrm>
            <a:off x="4147339" y="319402"/>
            <a:ext cx="683452" cy="430887"/>
          </a:xfrm>
          <a:prstGeom prst="rect">
            <a:avLst/>
          </a:prstGeom>
          <a:noFill/>
        </p:spPr>
        <p:txBody>
          <a:bodyPr wrap="square" rtlCol="0">
            <a:spAutoFit/>
          </a:bodyPr>
          <a:lstStyle/>
          <a:p>
            <a:r>
              <a:rPr lang="en-US" sz="1100" dirty="0"/>
              <a:t>Lincoln City, OR</a:t>
            </a:r>
          </a:p>
        </p:txBody>
      </p:sp>
      <p:sp>
        <p:nvSpPr>
          <p:cNvPr id="5" name="TextBox 4">
            <a:extLst>
              <a:ext uri="{FF2B5EF4-FFF2-40B4-BE49-F238E27FC236}">
                <a16:creationId xmlns:a16="http://schemas.microsoft.com/office/drawing/2014/main" id="{966CA0C8-8257-4814-BDB6-0C8C3D6BBF45}"/>
              </a:ext>
            </a:extLst>
          </p:cNvPr>
          <p:cNvSpPr txBox="1"/>
          <p:nvPr/>
        </p:nvSpPr>
        <p:spPr>
          <a:xfrm>
            <a:off x="3181991" y="2501890"/>
            <a:ext cx="723835" cy="430887"/>
          </a:xfrm>
          <a:prstGeom prst="rect">
            <a:avLst/>
          </a:prstGeom>
          <a:noFill/>
        </p:spPr>
        <p:txBody>
          <a:bodyPr wrap="square" rtlCol="0">
            <a:spAutoFit/>
          </a:bodyPr>
          <a:lstStyle/>
          <a:p>
            <a:r>
              <a:rPr lang="en-US" sz="1100" dirty="0"/>
              <a:t>Depot Bay, OR</a:t>
            </a:r>
          </a:p>
        </p:txBody>
      </p:sp>
      <p:sp>
        <p:nvSpPr>
          <p:cNvPr id="6" name="TextBox 5">
            <a:extLst>
              <a:ext uri="{FF2B5EF4-FFF2-40B4-BE49-F238E27FC236}">
                <a16:creationId xmlns:a16="http://schemas.microsoft.com/office/drawing/2014/main" id="{FA687DF2-22FC-4E8D-8F76-562439BEE86E}"/>
              </a:ext>
            </a:extLst>
          </p:cNvPr>
          <p:cNvSpPr txBox="1"/>
          <p:nvPr/>
        </p:nvSpPr>
        <p:spPr>
          <a:xfrm>
            <a:off x="6270167" y="756227"/>
            <a:ext cx="1988045" cy="369332"/>
          </a:xfrm>
          <a:prstGeom prst="rect">
            <a:avLst/>
          </a:prstGeom>
          <a:noFill/>
        </p:spPr>
        <p:txBody>
          <a:bodyPr wrap="none" rtlCol="0">
            <a:spAutoFit/>
          </a:bodyPr>
          <a:lstStyle/>
          <a:p>
            <a:r>
              <a:rPr lang="en-US" dirty="0"/>
              <a:t>Harvest Animation,</a:t>
            </a:r>
          </a:p>
        </p:txBody>
      </p:sp>
      <p:sp>
        <p:nvSpPr>
          <p:cNvPr id="7" name="TextBox 6">
            <a:extLst>
              <a:ext uri="{FF2B5EF4-FFF2-40B4-BE49-F238E27FC236}">
                <a16:creationId xmlns:a16="http://schemas.microsoft.com/office/drawing/2014/main" id="{C866F4D7-25AB-4214-A591-79AC3CF8E3A1}"/>
              </a:ext>
            </a:extLst>
          </p:cNvPr>
          <p:cNvSpPr txBox="1"/>
          <p:nvPr/>
        </p:nvSpPr>
        <p:spPr>
          <a:xfrm>
            <a:off x="5425883" y="180902"/>
            <a:ext cx="4056623" cy="276999"/>
          </a:xfrm>
          <a:prstGeom prst="rect">
            <a:avLst/>
          </a:prstGeom>
          <a:noFill/>
        </p:spPr>
        <p:txBody>
          <a:bodyPr wrap="none" rtlCol="0">
            <a:spAutoFit/>
          </a:bodyPr>
          <a:lstStyle/>
          <a:p>
            <a:r>
              <a:rPr lang="en-US" sz="1200" dirty="0">
                <a:solidFill>
                  <a:srgbClr val="FF0000"/>
                </a:solidFill>
              </a:rPr>
              <a:t>To activate animation, click space bar when in slide show view</a:t>
            </a:r>
          </a:p>
        </p:txBody>
      </p:sp>
      <p:sp>
        <p:nvSpPr>
          <p:cNvPr id="8" name="Slide Number Placeholder 3">
            <a:extLst>
              <a:ext uri="{FF2B5EF4-FFF2-40B4-BE49-F238E27FC236}">
                <a16:creationId xmlns:a16="http://schemas.microsoft.com/office/drawing/2014/main" id="{2A5AA50A-9DEE-402C-B344-7213C3CA807E}"/>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15</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1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27" y="1178828"/>
            <a:ext cx="8821246" cy="4745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3" name="Group 32"/>
          <p:cNvGrpSpPr/>
          <p:nvPr/>
        </p:nvGrpSpPr>
        <p:grpSpPr>
          <a:xfrm>
            <a:off x="1667940" y="2998292"/>
            <a:ext cx="2738766" cy="3600986"/>
            <a:chOff x="1" y="2879753"/>
            <a:chExt cx="2738766" cy="3600986"/>
          </a:xfrm>
        </p:grpSpPr>
        <p:sp>
          <p:nvSpPr>
            <p:cNvPr id="2" name="TextBox 1"/>
            <p:cNvSpPr txBox="1"/>
            <p:nvPr/>
          </p:nvSpPr>
          <p:spPr>
            <a:xfrm>
              <a:off x="1" y="2879753"/>
              <a:ext cx="2725286" cy="3600986"/>
            </a:xfrm>
            <a:prstGeom prst="rect">
              <a:avLst/>
            </a:prstGeom>
            <a:solidFill>
              <a:schemeClr val="tx1"/>
            </a:solidFill>
          </p:spPr>
          <p:txBody>
            <a:bodyPr wrap="square" lIns="0" rIns="0" rtlCol="0">
              <a:spAutoFit/>
            </a:bodyPr>
            <a:lstStyle/>
            <a:p>
              <a:r>
                <a:rPr lang="en-US" sz="2200" b="1" dirty="0">
                  <a:solidFill>
                    <a:schemeClr val="bg1"/>
                  </a:solidFill>
                </a:rPr>
                <a:t>Aboveground Biomass, </a:t>
              </a:r>
              <a:r>
                <a:rPr lang="en-US" sz="2000" b="1" dirty="0">
                  <a:solidFill>
                    <a:schemeClr val="bg1"/>
                  </a:solidFill>
                </a:rPr>
                <a:t>Mg C/ha)</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 </a:t>
              </a:r>
            </a:p>
          </p:txBody>
        </p:sp>
        <p:sp>
          <p:nvSpPr>
            <p:cNvPr id="4" name="TextBox 3"/>
            <p:cNvSpPr txBox="1"/>
            <p:nvPr/>
          </p:nvSpPr>
          <p:spPr>
            <a:xfrm>
              <a:off x="2241515" y="3601344"/>
              <a:ext cx="497252" cy="2867452"/>
            </a:xfrm>
            <a:prstGeom prst="rect">
              <a:avLst/>
            </a:prstGeom>
            <a:solidFill>
              <a:schemeClr val="tx1"/>
            </a:solidFill>
          </p:spPr>
          <p:txBody>
            <a:bodyPr wrap="none" rtlCol="0">
              <a:spAutoFit/>
            </a:bodyPr>
            <a:lstStyle/>
            <a:p>
              <a:pPr>
                <a:spcAft>
                  <a:spcPts val="800"/>
                </a:spcAft>
              </a:pPr>
              <a:r>
                <a:rPr lang="en-US" sz="1600" b="1" dirty="0">
                  <a:solidFill>
                    <a:schemeClr val="bg1"/>
                  </a:solidFill>
                </a:rPr>
                <a:t>300</a:t>
              </a:r>
            </a:p>
            <a:p>
              <a:pPr>
                <a:spcAft>
                  <a:spcPts val="800"/>
                </a:spcAft>
              </a:pPr>
              <a:endParaRPr lang="en-US" sz="1100" b="1" dirty="0">
                <a:solidFill>
                  <a:schemeClr val="bg1"/>
                </a:solidFill>
              </a:endParaRPr>
            </a:p>
            <a:p>
              <a:pPr>
                <a:spcAft>
                  <a:spcPts val="800"/>
                </a:spcAft>
              </a:pPr>
              <a:r>
                <a:rPr lang="en-US" sz="1600" b="1" dirty="0">
                  <a:solidFill>
                    <a:schemeClr val="bg1"/>
                  </a:solidFill>
                </a:rPr>
                <a:t>225</a:t>
              </a:r>
            </a:p>
            <a:p>
              <a:pPr>
                <a:spcAft>
                  <a:spcPts val="800"/>
                </a:spcAft>
              </a:pPr>
              <a:endParaRPr lang="en-US" sz="1200" b="1" dirty="0">
                <a:solidFill>
                  <a:schemeClr val="bg1"/>
                </a:solidFill>
              </a:endParaRPr>
            </a:p>
            <a:p>
              <a:pPr>
                <a:spcAft>
                  <a:spcPts val="800"/>
                </a:spcAft>
              </a:pPr>
              <a:r>
                <a:rPr lang="en-US" sz="1600" b="1" dirty="0">
                  <a:solidFill>
                    <a:schemeClr val="bg1"/>
                  </a:solidFill>
                </a:rPr>
                <a:t>150</a:t>
              </a:r>
            </a:p>
            <a:p>
              <a:pPr>
                <a:spcAft>
                  <a:spcPts val="800"/>
                </a:spcAft>
              </a:pPr>
              <a:endParaRPr lang="en-US" sz="1200" b="1" dirty="0">
                <a:solidFill>
                  <a:schemeClr val="bg1"/>
                </a:solidFill>
              </a:endParaRPr>
            </a:p>
            <a:p>
              <a:pPr>
                <a:spcAft>
                  <a:spcPts val="800"/>
                </a:spcAft>
              </a:pPr>
              <a:r>
                <a:rPr lang="en-US" sz="1400" b="1" dirty="0">
                  <a:solidFill>
                    <a:schemeClr val="bg1"/>
                  </a:solidFill>
                </a:rPr>
                <a:t>  </a:t>
              </a:r>
              <a:r>
                <a:rPr lang="en-US" sz="1600" b="1" dirty="0">
                  <a:solidFill>
                    <a:schemeClr val="bg1"/>
                  </a:solidFill>
                </a:rPr>
                <a:t>75</a:t>
              </a:r>
            </a:p>
            <a:p>
              <a:pPr>
                <a:spcAft>
                  <a:spcPts val="800"/>
                </a:spcAft>
              </a:pPr>
              <a:endParaRPr lang="en-US" sz="1200" b="1" dirty="0">
                <a:solidFill>
                  <a:schemeClr val="bg1"/>
                </a:solidFill>
              </a:endParaRPr>
            </a:p>
            <a:p>
              <a:pPr>
                <a:spcAft>
                  <a:spcPts val="800"/>
                </a:spcAft>
              </a:pPr>
              <a:r>
                <a:rPr lang="en-US" sz="1600" b="1" dirty="0">
                  <a:solidFill>
                    <a:schemeClr val="bg1"/>
                  </a:solidFill>
                </a:rPr>
                <a:t>  &lt;5</a:t>
              </a:r>
            </a:p>
          </p:txBody>
        </p:sp>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74" y="5181585"/>
              <a:ext cx="1703371" cy="1191875"/>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964"/>
            <a:stretch/>
          </p:blipFill>
          <p:spPr bwMode="auto">
            <a:xfrm>
              <a:off x="1985983" y="3617069"/>
              <a:ext cx="300013" cy="2755980"/>
            </a:xfrm>
            <a:prstGeom prst="rect">
              <a:avLst/>
            </a:prstGeom>
            <a:solidFill>
              <a:schemeClr val="bg1">
                <a:lumMod val="75000"/>
              </a:schemeClr>
            </a:solidFill>
            <a:ln>
              <a:solidFill>
                <a:schemeClr val="tx1"/>
              </a:solidFill>
            </a:ln>
            <a:extLst/>
          </p:spPr>
        </p:pic>
      </p:grpSp>
      <p:sp>
        <p:nvSpPr>
          <p:cNvPr id="11" name="TextBox 10"/>
          <p:cNvSpPr txBox="1"/>
          <p:nvPr/>
        </p:nvSpPr>
        <p:spPr>
          <a:xfrm>
            <a:off x="1755114" y="2597237"/>
            <a:ext cx="710451" cy="338554"/>
          </a:xfrm>
          <a:prstGeom prst="rect">
            <a:avLst/>
          </a:prstGeom>
          <a:noFill/>
        </p:spPr>
        <p:txBody>
          <a:bodyPr wrap="none" rtlCol="0">
            <a:spAutoFit/>
          </a:bodyPr>
          <a:lstStyle/>
          <a:p>
            <a:r>
              <a:rPr lang="en-US" sz="1600" dirty="0">
                <a:solidFill>
                  <a:schemeClr val="bg1"/>
                </a:solidFill>
              </a:rPr>
              <a:t>148 m</a:t>
            </a:r>
          </a:p>
        </p:txBody>
      </p:sp>
      <p:sp>
        <p:nvSpPr>
          <p:cNvPr id="10" name="TextBox 9"/>
          <p:cNvSpPr txBox="1"/>
          <p:nvPr/>
        </p:nvSpPr>
        <p:spPr>
          <a:xfrm>
            <a:off x="9613026" y="4082312"/>
            <a:ext cx="814647" cy="338554"/>
          </a:xfrm>
          <a:prstGeom prst="rect">
            <a:avLst/>
          </a:prstGeom>
          <a:noFill/>
        </p:spPr>
        <p:txBody>
          <a:bodyPr wrap="none" rtlCol="0">
            <a:spAutoFit/>
          </a:bodyPr>
          <a:lstStyle/>
          <a:p>
            <a:r>
              <a:rPr lang="en-US" sz="1600" dirty="0">
                <a:solidFill>
                  <a:schemeClr val="bg1"/>
                </a:solidFill>
              </a:rPr>
              <a:t>1460 m</a:t>
            </a:r>
          </a:p>
        </p:txBody>
      </p:sp>
      <p:grpSp>
        <p:nvGrpSpPr>
          <p:cNvPr id="35" name="Group 34"/>
          <p:cNvGrpSpPr/>
          <p:nvPr/>
        </p:nvGrpSpPr>
        <p:grpSpPr>
          <a:xfrm>
            <a:off x="7482724" y="6092094"/>
            <a:ext cx="2634054" cy="479852"/>
            <a:chOff x="3439892" y="6381245"/>
            <a:chExt cx="2634054" cy="479852"/>
          </a:xfrm>
        </p:grpSpPr>
        <p:sp>
          <p:nvSpPr>
            <p:cNvPr id="26" name="Rectangle 25"/>
            <p:cNvSpPr/>
            <p:nvPr/>
          </p:nvSpPr>
          <p:spPr>
            <a:xfrm>
              <a:off x="3564752" y="6407561"/>
              <a:ext cx="1878797" cy="10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3439892" y="6491765"/>
              <a:ext cx="2634054" cy="369332"/>
            </a:xfrm>
            <a:prstGeom prst="rect">
              <a:avLst/>
            </a:prstGeom>
            <a:noFill/>
          </p:spPr>
          <p:txBody>
            <a:bodyPr wrap="none" rtlCol="0">
              <a:spAutoFit/>
            </a:bodyPr>
            <a:lstStyle/>
            <a:p>
              <a:r>
                <a:rPr lang="en-US" dirty="0">
                  <a:solidFill>
                    <a:schemeClr val="bg1"/>
                  </a:solidFill>
                </a:rPr>
                <a:t>0               5               10  km</a:t>
              </a:r>
            </a:p>
          </p:txBody>
        </p:sp>
        <p:cxnSp>
          <p:nvCxnSpPr>
            <p:cNvPr id="22" name="Straight Connector 21"/>
            <p:cNvCxnSpPr/>
            <p:nvPr/>
          </p:nvCxnSpPr>
          <p:spPr>
            <a:xfrm>
              <a:off x="4491999" y="6381245"/>
              <a:ext cx="0" cy="162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ight Arrow 4"/>
          <p:cNvSpPr/>
          <p:nvPr/>
        </p:nvSpPr>
        <p:spPr>
          <a:xfrm>
            <a:off x="2979633" y="6260096"/>
            <a:ext cx="703325" cy="23365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524003" y="112465"/>
            <a:ext cx="9143999" cy="1046440"/>
          </a:xfrm>
          <a:prstGeom prst="rect">
            <a:avLst/>
          </a:prstGeom>
          <a:solidFill>
            <a:schemeClr val="tx1"/>
          </a:solidFill>
        </p:spPr>
        <p:txBody>
          <a:bodyPr wrap="square" lIns="0" tIns="0" rIns="0" bIns="0" rtlCol="0">
            <a:spAutoFit/>
          </a:bodyPr>
          <a:lstStyle/>
          <a:p>
            <a:pPr algn="ctr"/>
            <a:r>
              <a:rPr lang="en-US" sz="3600" dirty="0">
                <a:solidFill>
                  <a:schemeClr val="bg1"/>
                </a:solidFill>
              </a:rPr>
              <a:t>Mashel Forest Biomass in 1990</a:t>
            </a:r>
          </a:p>
          <a:p>
            <a:pPr algn="ctr"/>
            <a:r>
              <a:rPr lang="en-US" sz="3200" i="1" dirty="0">
                <a:solidFill>
                  <a:schemeClr val="bg1"/>
                </a:solidFill>
              </a:rPr>
              <a:t>LandTrendr Data</a:t>
            </a:r>
            <a:endParaRPr lang="en-US" sz="1050" i="1" dirty="0">
              <a:solidFill>
                <a:schemeClr val="bg1"/>
              </a:solidFill>
            </a:endParaRPr>
          </a:p>
        </p:txBody>
      </p:sp>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5114" y="3735609"/>
            <a:ext cx="1703370" cy="108676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21" name="Right Arrow 20"/>
          <p:cNvSpPr/>
          <p:nvPr/>
        </p:nvSpPr>
        <p:spPr>
          <a:xfrm>
            <a:off x="2977471" y="3773293"/>
            <a:ext cx="705484" cy="234369"/>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75AC8A-A58A-4494-95D7-471DBCB85451}"/>
              </a:ext>
            </a:extLst>
          </p:cNvPr>
          <p:cNvSpPr/>
          <p:nvPr/>
        </p:nvSpPr>
        <p:spPr>
          <a:xfrm>
            <a:off x="1607902" y="2998292"/>
            <a:ext cx="2784949" cy="357365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5097F50-1660-4C80-9824-2F29E5F44A2E}"/>
              </a:ext>
            </a:extLst>
          </p:cNvPr>
          <p:cNvPicPr>
            <a:picLocks noChangeAspect="1"/>
          </p:cNvPicPr>
          <p:nvPr/>
        </p:nvPicPr>
        <p:blipFill>
          <a:blip r:embed="rId8"/>
          <a:stretch>
            <a:fillRect/>
          </a:stretch>
        </p:blipFill>
        <p:spPr>
          <a:xfrm>
            <a:off x="4686605" y="1670510"/>
            <a:ext cx="5430173" cy="3483099"/>
          </a:xfrm>
          <a:prstGeom prst="rect">
            <a:avLst/>
          </a:prstGeom>
        </p:spPr>
      </p:pic>
      <p:sp>
        <p:nvSpPr>
          <p:cNvPr id="24" name="Slide Number Placeholder 3">
            <a:extLst>
              <a:ext uri="{FF2B5EF4-FFF2-40B4-BE49-F238E27FC236}">
                <a16:creationId xmlns:a16="http://schemas.microsoft.com/office/drawing/2014/main" id="{2662F61D-ED38-4DC0-A596-B706B7E550B9}"/>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16</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7249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5378"/>
          <a:stretch/>
        </p:blipFill>
        <p:spPr>
          <a:xfrm>
            <a:off x="6290707" y="2619720"/>
            <a:ext cx="5273768" cy="3238169"/>
          </a:xfrm>
          <a:prstGeom prst="rect">
            <a:avLst/>
          </a:prstGeom>
          <a:noFill/>
          <a:ln w="9525">
            <a:solidFill>
              <a:schemeClr val="tx1"/>
            </a:solidFill>
            <a:miter lim="800000"/>
            <a:headEnd/>
            <a:tailEnd/>
          </a:ln>
        </p:spPr>
      </p:pic>
      <p:sp>
        <p:nvSpPr>
          <p:cNvPr id="3" name="TextBox 2"/>
          <p:cNvSpPr txBox="1"/>
          <p:nvPr/>
        </p:nvSpPr>
        <p:spPr>
          <a:xfrm>
            <a:off x="3500698" y="901424"/>
            <a:ext cx="5176290" cy="1569660"/>
          </a:xfrm>
          <a:prstGeom prst="rect">
            <a:avLst/>
          </a:prstGeom>
          <a:noFill/>
        </p:spPr>
        <p:txBody>
          <a:bodyPr wrap="none" rtlCol="0">
            <a:spAutoFit/>
          </a:bodyPr>
          <a:lstStyle/>
          <a:p>
            <a:pPr algn="ctr"/>
            <a:r>
              <a:rPr lang="en-US" sz="4800" b="1" dirty="0">
                <a:solidFill>
                  <a:srgbClr val="0070C0"/>
                </a:solidFill>
              </a:rPr>
              <a:t>VELMA</a:t>
            </a:r>
          </a:p>
          <a:p>
            <a:pPr algn="ctr"/>
            <a:r>
              <a:rPr lang="en-US" sz="4800" dirty="0">
                <a:solidFill>
                  <a:srgbClr val="0070C0"/>
                </a:solidFill>
              </a:rPr>
              <a:t>Peak and Low Flows</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11" y="2619717"/>
            <a:ext cx="5273768" cy="3056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5623"/>
          <a:stretch/>
        </p:blipFill>
        <p:spPr bwMode="auto">
          <a:xfrm>
            <a:off x="651912" y="2619717"/>
            <a:ext cx="5273768" cy="32381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4553549" y="5440339"/>
            <a:ext cx="1302536" cy="369332"/>
          </a:xfrm>
          <a:prstGeom prst="rect">
            <a:avLst/>
          </a:prstGeom>
          <a:solidFill>
            <a:schemeClr val="bg1"/>
          </a:solidFill>
        </p:spPr>
        <p:txBody>
          <a:bodyPr wrap="none" rtlCol="0">
            <a:spAutoFit/>
          </a:bodyPr>
          <a:lstStyle/>
          <a:p>
            <a:r>
              <a:rPr lang="en-US" dirty="0"/>
              <a:t>2006 Nov 6 </a:t>
            </a:r>
          </a:p>
        </p:txBody>
      </p:sp>
      <p:sp>
        <p:nvSpPr>
          <p:cNvPr id="8" name="TextBox 7"/>
          <p:cNvSpPr txBox="1"/>
          <p:nvPr/>
        </p:nvSpPr>
        <p:spPr>
          <a:xfrm>
            <a:off x="10072281" y="5426545"/>
            <a:ext cx="1409360" cy="369332"/>
          </a:xfrm>
          <a:prstGeom prst="rect">
            <a:avLst/>
          </a:prstGeom>
          <a:solidFill>
            <a:schemeClr val="bg1"/>
          </a:solidFill>
        </p:spPr>
        <p:txBody>
          <a:bodyPr wrap="none" rtlCol="0">
            <a:spAutoFit/>
          </a:bodyPr>
          <a:lstStyle/>
          <a:p>
            <a:r>
              <a:rPr lang="en-US" dirty="0"/>
              <a:t>2015 Aug 20</a:t>
            </a:r>
          </a:p>
        </p:txBody>
      </p:sp>
      <p:sp>
        <p:nvSpPr>
          <p:cNvPr id="9" name="Slide Number Placeholder 3">
            <a:extLst>
              <a:ext uri="{FF2B5EF4-FFF2-40B4-BE49-F238E27FC236}">
                <a16:creationId xmlns:a16="http://schemas.microsoft.com/office/drawing/2014/main" id="{D290E161-3483-4C82-ABB4-7945C64B61B1}"/>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17</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31228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64272" y="-16964"/>
            <a:ext cx="8322733" cy="1077218"/>
          </a:xfrm>
          <a:prstGeom prst="rect">
            <a:avLst/>
          </a:prstGeom>
          <a:noFill/>
        </p:spPr>
        <p:txBody>
          <a:bodyPr wrap="square" rtlCol="0">
            <a:spAutoFit/>
          </a:bodyPr>
          <a:lstStyle/>
          <a:p>
            <a:r>
              <a:rPr lang="en-US" sz="3200" b="1" dirty="0">
                <a:solidFill>
                  <a:schemeClr val="accent1"/>
                </a:solidFill>
              </a:rPr>
              <a:t>Young vigorously growing forests can transpire over three times more water than old forests</a:t>
            </a:r>
          </a:p>
        </p:txBody>
      </p:sp>
      <p:sp>
        <p:nvSpPr>
          <p:cNvPr id="13" name="TextBox 12"/>
          <p:cNvSpPr txBox="1"/>
          <p:nvPr/>
        </p:nvSpPr>
        <p:spPr>
          <a:xfrm>
            <a:off x="3528035" y="1347627"/>
            <a:ext cx="5262530" cy="553998"/>
          </a:xfrm>
          <a:prstGeom prst="rect">
            <a:avLst/>
          </a:prstGeom>
          <a:noFill/>
        </p:spPr>
        <p:txBody>
          <a:bodyPr wrap="none" rtlCol="0">
            <a:spAutoFit/>
          </a:bodyPr>
          <a:lstStyle/>
          <a:p>
            <a:pPr algn="ctr"/>
            <a:r>
              <a:rPr lang="en-US" sz="1600" dirty="0"/>
              <a:t>Figure 3 from Moore et al. 2004, Tree Physiology 24, 481-491</a:t>
            </a:r>
            <a:endParaRPr lang="en-US" sz="1600" i="1" dirty="0"/>
          </a:p>
          <a:p>
            <a:pPr algn="ctr"/>
            <a:r>
              <a:rPr lang="en-US" sz="1400" i="1" dirty="0"/>
              <a:t>(Research conducted at HJ Andrews Experimental Forest, OR)</a:t>
            </a:r>
            <a:endParaRPr lang="en-US" sz="1400" dirty="0"/>
          </a:p>
        </p:txBody>
      </p:sp>
      <p:grpSp>
        <p:nvGrpSpPr>
          <p:cNvPr id="8" name="Group 7"/>
          <p:cNvGrpSpPr/>
          <p:nvPr/>
        </p:nvGrpSpPr>
        <p:grpSpPr>
          <a:xfrm>
            <a:off x="2362203" y="1543786"/>
            <a:ext cx="7349067" cy="4771650"/>
            <a:chOff x="897469" y="1162770"/>
            <a:chExt cx="7349067" cy="4771649"/>
          </a:xfrm>
        </p:grpSpPr>
        <p:grpSp>
          <p:nvGrpSpPr>
            <p:cNvPr id="4" name="Group 3"/>
            <p:cNvGrpSpPr/>
            <p:nvPr/>
          </p:nvGrpSpPr>
          <p:grpSpPr>
            <a:xfrm>
              <a:off x="897469" y="1460634"/>
              <a:ext cx="7349067" cy="4428066"/>
              <a:chOff x="1557867" y="487331"/>
              <a:chExt cx="5837760" cy="330984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2233"/>
              <a:stretch/>
            </p:blipFill>
            <p:spPr bwMode="auto">
              <a:xfrm>
                <a:off x="1557867" y="487331"/>
                <a:ext cx="5837760" cy="3309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954046" y="795945"/>
                <a:ext cx="2202847" cy="391090"/>
              </a:xfrm>
              <a:prstGeom prst="rect">
                <a:avLst/>
              </a:prstGeom>
              <a:noFill/>
            </p:spPr>
            <p:txBody>
              <a:bodyPr wrap="none" rtlCol="0">
                <a:spAutoFit/>
              </a:bodyPr>
              <a:lstStyle/>
              <a:p>
                <a:r>
                  <a:rPr lang="en-US" sz="2800" b="1" dirty="0">
                    <a:solidFill>
                      <a:srgbClr val="C00000"/>
                    </a:solidFill>
                  </a:rPr>
                  <a:t>40 year-old stand</a:t>
                </a:r>
              </a:p>
            </p:txBody>
          </p:sp>
          <p:sp>
            <p:nvSpPr>
              <p:cNvPr id="6" name="TextBox 5"/>
              <p:cNvSpPr txBox="1"/>
              <p:nvPr/>
            </p:nvSpPr>
            <p:spPr>
              <a:xfrm>
                <a:off x="2575804" y="2777833"/>
                <a:ext cx="2348010" cy="391090"/>
              </a:xfrm>
              <a:prstGeom prst="rect">
                <a:avLst/>
              </a:prstGeom>
              <a:noFill/>
            </p:spPr>
            <p:txBody>
              <a:bodyPr wrap="none" rtlCol="0">
                <a:spAutoFit/>
              </a:bodyPr>
              <a:lstStyle/>
              <a:p>
                <a:r>
                  <a:rPr lang="en-US" sz="2800" b="1" dirty="0">
                    <a:solidFill>
                      <a:srgbClr val="C00000"/>
                    </a:solidFill>
                  </a:rPr>
                  <a:t>450 year-old stand</a:t>
                </a:r>
              </a:p>
            </p:txBody>
          </p:sp>
        </p:grpSp>
        <p:sp>
          <p:nvSpPr>
            <p:cNvPr id="7" name="TextBox 6"/>
            <p:cNvSpPr txBox="1"/>
            <p:nvPr/>
          </p:nvSpPr>
          <p:spPr>
            <a:xfrm rot="16200000">
              <a:off x="-1040589" y="3237536"/>
              <a:ext cx="4549642" cy="400110"/>
            </a:xfrm>
            <a:prstGeom prst="rect">
              <a:avLst/>
            </a:prstGeom>
            <a:solidFill>
              <a:schemeClr val="bg1"/>
            </a:solidFill>
          </p:spPr>
          <p:txBody>
            <a:bodyPr wrap="none" rtlCol="0">
              <a:spAutoFit/>
            </a:bodyPr>
            <a:lstStyle/>
            <a:p>
              <a:pPr algn="ctr"/>
              <a:r>
                <a:rPr lang="en-US" sz="2000" b="1" dirty="0">
                  <a:latin typeface="Verdana" panose="020B0604030504040204" pitchFamily="34" charset="0"/>
                  <a:ea typeface="Verdana" panose="020B0604030504040204" pitchFamily="34" charset="0"/>
                  <a:cs typeface="Verdana" panose="020B0604030504040204" pitchFamily="34" charset="0"/>
                </a:rPr>
                <a:t>    Transpiration (mm day</a:t>
              </a:r>
              <a:r>
                <a:rPr lang="en-US" sz="2000" b="1" baseline="30000" dirty="0">
                  <a:latin typeface="Verdana" panose="020B0604030504040204" pitchFamily="34" charset="0"/>
                  <a:ea typeface="Verdana" panose="020B0604030504040204" pitchFamily="34" charset="0"/>
                  <a:cs typeface="Verdana" panose="020B0604030504040204" pitchFamily="34" charset="0"/>
                </a:rPr>
                <a:t>-1</a:t>
              </a:r>
              <a:r>
                <a:rPr lang="en-US" sz="2000" b="1" dirty="0">
                  <a:latin typeface="Verdana" panose="020B0604030504040204" pitchFamily="34" charset="0"/>
                  <a:ea typeface="Verdana" panose="020B0604030504040204" pitchFamily="34" charset="0"/>
                  <a:cs typeface="Verdana" panose="020B0604030504040204" pitchFamily="34" charset="0"/>
                </a:rPr>
                <a:t>)    </a:t>
              </a:r>
            </a:p>
          </p:txBody>
        </p:sp>
        <p:sp>
          <p:nvSpPr>
            <p:cNvPr id="10" name="TextBox 9"/>
            <p:cNvSpPr txBox="1"/>
            <p:nvPr/>
          </p:nvSpPr>
          <p:spPr>
            <a:xfrm>
              <a:off x="4031252" y="5534309"/>
              <a:ext cx="1856598" cy="400110"/>
            </a:xfrm>
            <a:prstGeom prst="rect">
              <a:avLst/>
            </a:prstGeom>
            <a:solidFill>
              <a:schemeClr val="bg1"/>
            </a:solidFill>
          </p:spPr>
          <p:txBody>
            <a:bodyPr wrap="none" rtlCol="0">
              <a:spAutoFit/>
            </a:bodyPr>
            <a:lstStyle/>
            <a:p>
              <a:pPr algn="ctr"/>
              <a:r>
                <a:rPr lang="en-US" sz="2000" b="1" dirty="0">
                  <a:latin typeface="Verdana" panose="020B0604030504040204" pitchFamily="34" charset="0"/>
                  <a:ea typeface="Verdana" panose="020B0604030504040204" pitchFamily="34" charset="0"/>
                  <a:cs typeface="Verdana" panose="020B0604030504040204" pitchFamily="34" charset="0"/>
                </a:rPr>
                <a:t>Day of Year</a:t>
              </a:r>
            </a:p>
          </p:txBody>
        </p:sp>
      </p:grpSp>
      <p:grpSp>
        <p:nvGrpSpPr>
          <p:cNvPr id="23" name="Group 22"/>
          <p:cNvGrpSpPr/>
          <p:nvPr/>
        </p:nvGrpSpPr>
        <p:grpSpPr>
          <a:xfrm>
            <a:off x="2590787" y="1041783"/>
            <a:ext cx="7007339" cy="5227935"/>
            <a:chOff x="1011370" y="1041782"/>
            <a:chExt cx="7007339" cy="5227935"/>
          </a:xfrm>
        </p:grpSpPr>
        <p:pic>
          <p:nvPicPr>
            <p:cNvPr id="24"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5403"/>
            <a:stretch/>
          </p:blipFill>
          <p:spPr bwMode="auto">
            <a:xfrm>
              <a:off x="1011370" y="1089548"/>
              <a:ext cx="7007339" cy="5180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1244104" y="1041782"/>
              <a:ext cx="2184572" cy="498598"/>
            </a:xfrm>
            <a:prstGeom prst="rect">
              <a:avLst/>
            </a:prstGeom>
            <a:solidFill>
              <a:schemeClr val="bg1"/>
            </a:solidFill>
          </p:spPr>
          <p:txBody>
            <a:bodyPr wrap="none" lIns="45720" tIns="18288" bIns="18288" rtlCol="0">
              <a:spAutoFit/>
            </a:bodyPr>
            <a:lstStyle/>
            <a:p>
              <a:r>
                <a:rPr lang="en-US" sz="3000" b="1" dirty="0"/>
                <a:t>Young Forest</a:t>
              </a:r>
            </a:p>
          </p:txBody>
        </p:sp>
        <p:sp>
          <p:nvSpPr>
            <p:cNvPr id="26" name="TextBox 25"/>
            <p:cNvSpPr txBox="1"/>
            <p:nvPr/>
          </p:nvSpPr>
          <p:spPr>
            <a:xfrm>
              <a:off x="5201887" y="1045187"/>
              <a:ext cx="1773114" cy="498598"/>
            </a:xfrm>
            <a:prstGeom prst="rect">
              <a:avLst/>
            </a:prstGeom>
            <a:solidFill>
              <a:schemeClr val="bg1"/>
            </a:solidFill>
          </p:spPr>
          <p:txBody>
            <a:bodyPr wrap="none" lIns="45720" tIns="18288" bIns="18288" rtlCol="0">
              <a:spAutoFit/>
            </a:bodyPr>
            <a:lstStyle/>
            <a:p>
              <a:r>
                <a:rPr lang="en-US" sz="3000" b="1" dirty="0"/>
                <a:t>Old Forest</a:t>
              </a:r>
            </a:p>
          </p:txBody>
        </p:sp>
        <p:sp>
          <p:nvSpPr>
            <p:cNvPr id="27" name="TextBox 26"/>
            <p:cNvSpPr txBox="1"/>
            <p:nvPr/>
          </p:nvSpPr>
          <p:spPr>
            <a:xfrm>
              <a:off x="1028755" y="1528003"/>
              <a:ext cx="2736903" cy="406265"/>
            </a:xfrm>
            <a:prstGeom prst="rect">
              <a:avLst/>
            </a:prstGeom>
            <a:solidFill>
              <a:schemeClr val="bg1"/>
            </a:solidFill>
          </p:spPr>
          <p:txBody>
            <a:bodyPr wrap="none" lIns="45720" tIns="18288" bIns="18288" rtlCol="0">
              <a:spAutoFit/>
            </a:bodyPr>
            <a:lstStyle/>
            <a:p>
              <a:r>
                <a:rPr lang="en-US" sz="2400" b="1" dirty="0"/>
                <a:t>Higher Transpiration</a:t>
              </a:r>
            </a:p>
          </p:txBody>
        </p:sp>
        <p:sp>
          <p:nvSpPr>
            <p:cNvPr id="28" name="TextBox 27"/>
            <p:cNvSpPr txBox="1"/>
            <p:nvPr/>
          </p:nvSpPr>
          <p:spPr>
            <a:xfrm>
              <a:off x="4799718" y="1495360"/>
              <a:ext cx="2677784" cy="406265"/>
            </a:xfrm>
            <a:prstGeom prst="rect">
              <a:avLst/>
            </a:prstGeom>
            <a:solidFill>
              <a:schemeClr val="bg1"/>
            </a:solidFill>
          </p:spPr>
          <p:txBody>
            <a:bodyPr wrap="none" lIns="45720" tIns="18288" bIns="18288" rtlCol="0">
              <a:spAutoFit/>
            </a:bodyPr>
            <a:lstStyle/>
            <a:p>
              <a:r>
                <a:rPr lang="en-US" sz="2400" b="1" dirty="0"/>
                <a:t>Lower Transpiration</a:t>
              </a:r>
            </a:p>
          </p:txBody>
        </p:sp>
      </p:grpSp>
      <p:sp>
        <p:nvSpPr>
          <p:cNvPr id="18" name="Slide Number Placeholder 3">
            <a:extLst>
              <a:ext uri="{FF2B5EF4-FFF2-40B4-BE49-F238E27FC236}">
                <a16:creationId xmlns:a16="http://schemas.microsoft.com/office/drawing/2014/main" id="{C9CAA1D8-69DD-40C9-97EB-351F9A5048CF}"/>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18</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507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8937" y="2823269"/>
            <a:ext cx="8277547" cy="3412232"/>
            <a:chOff x="417719" y="2823268"/>
            <a:chExt cx="8277547" cy="3412232"/>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186" b="10240"/>
            <a:stretch/>
          </p:blipFill>
          <p:spPr bwMode="auto">
            <a:xfrm>
              <a:off x="417719" y="3305366"/>
              <a:ext cx="8277547" cy="2930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643026" y="2823268"/>
              <a:ext cx="3782574" cy="523220"/>
            </a:xfrm>
            <a:prstGeom prst="rect">
              <a:avLst/>
            </a:prstGeom>
            <a:solidFill>
              <a:schemeClr val="bg1"/>
            </a:solidFill>
          </p:spPr>
          <p:txBody>
            <a:bodyPr wrap="none" rtlCol="0">
              <a:spAutoFit/>
            </a:bodyPr>
            <a:lstStyle/>
            <a:p>
              <a:r>
                <a:rPr lang="en-US" sz="2400" b="1" dirty="0"/>
                <a:t>Forest age effect turned </a:t>
              </a:r>
              <a:r>
                <a:rPr lang="en-US" sz="2800" b="1" dirty="0">
                  <a:solidFill>
                    <a:srgbClr val="FF0000"/>
                  </a:solidFill>
                </a:rPr>
                <a:t>ON</a:t>
              </a:r>
            </a:p>
          </p:txBody>
        </p:sp>
      </p:grpSp>
      <p:sp>
        <p:nvSpPr>
          <p:cNvPr id="7" name="TextBox 6"/>
          <p:cNvSpPr txBox="1"/>
          <p:nvPr/>
        </p:nvSpPr>
        <p:spPr>
          <a:xfrm>
            <a:off x="5126339" y="271900"/>
            <a:ext cx="4787464" cy="523220"/>
          </a:xfrm>
          <a:prstGeom prst="rect">
            <a:avLst/>
          </a:prstGeom>
          <a:noFill/>
        </p:spPr>
        <p:txBody>
          <a:bodyPr wrap="none" rtlCol="0">
            <a:spAutoFit/>
          </a:bodyPr>
          <a:lstStyle/>
          <a:p>
            <a:r>
              <a:rPr lang="en-US" sz="2800" b="1" dirty="0"/>
              <a:t>Watershed 10, HJ Andrews, OR</a:t>
            </a:r>
          </a:p>
        </p:txBody>
      </p:sp>
      <p:sp>
        <p:nvSpPr>
          <p:cNvPr id="8" name="TextBox 7"/>
          <p:cNvSpPr txBox="1"/>
          <p:nvPr/>
        </p:nvSpPr>
        <p:spPr>
          <a:xfrm>
            <a:off x="5181449" y="686283"/>
            <a:ext cx="5181735" cy="1915909"/>
          </a:xfrm>
          <a:prstGeom prst="rect">
            <a:avLst/>
          </a:prstGeom>
          <a:noFill/>
        </p:spPr>
        <p:txBody>
          <a:bodyPr wrap="square" rtlCol="0">
            <a:spAutoFit/>
          </a:bodyPr>
          <a:lstStyle/>
          <a:p>
            <a:pPr marL="287338" indent="-287338">
              <a:spcBef>
                <a:spcPts val="900"/>
              </a:spcBef>
              <a:buClr>
                <a:schemeClr val="accent1"/>
              </a:buClr>
              <a:buFont typeface="Wingdings" panose="05000000000000000000" pitchFamily="2" charset="2"/>
              <a:buChar char="§"/>
            </a:pPr>
            <a:r>
              <a:rPr lang="en-US" sz="2400" b="1" dirty="0"/>
              <a:t>0.1 km</a:t>
            </a:r>
            <a:r>
              <a:rPr lang="en-US" sz="2400" b="1" baseline="30000" dirty="0"/>
              <a:t>2</a:t>
            </a:r>
            <a:r>
              <a:rPr lang="en-US" sz="2400" b="1" dirty="0"/>
              <a:t> headwater catchment</a:t>
            </a:r>
          </a:p>
          <a:p>
            <a:pPr marL="287338" indent="-287338">
              <a:spcBef>
                <a:spcPts val="900"/>
              </a:spcBef>
              <a:buClr>
                <a:schemeClr val="accent1"/>
              </a:buClr>
              <a:buFont typeface="Wingdings" panose="05000000000000000000" pitchFamily="2" charset="2"/>
              <a:buChar char="§"/>
            </a:pPr>
            <a:r>
              <a:rPr lang="en-US" sz="2400" b="1" dirty="0"/>
              <a:t>450 year-old conifer forest</a:t>
            </a:r>
          </a:p>
          <a:p>
            <a:pPr marL="287338" indent="-287338">
              <a:spcBef>
                <a:spcPts val="900"/>
              </a:spcBef>
              <a:buClr>
                <a:schemeClr val="accent1"/>
              </a:buClr>
              <a:buFont typeface="Wingdings" panose="05000000000000000000" pitchFamily="2" charset="2"/>
              <a:buChar char="§"/>
            </a:pPr>
            <a:r>
              <a:rPr lang="en-US" sz="2400" b="1" dirty="0"/>
              <a:t>Clearcut in 1975</a:t>
            </a:r>
          </a:p>
          <a:p>
            <a:pPr marL="287338" indent="-287338">
              <a:spcBef>
                <a:spcPts val="900"/>
              </a:spcBef>
              <a:buClr>
                <a:schemeClr val="accent1"/>
              </a:buClr>
              <a:buFont typeface="Wingdings" panose="05000000000000000000" pitchFamily="2" charset="2"/>
              <a:buChar char="§"/>
            </a:pPr>
            <a:r>
              <a:rPr lang="en-US" sz="2400" b="1" dirty="0"/>
              <a:t>Stream discharge data 1969-present </a:t>
            </a:r>
          </a:p>
        </p:txBody>
      </p:sp>
      <p:grpSp>
        <p:nvGrpSpPr>
          <p:cNvPr id="9" name="Group 8"/>
          <p:cNvGrpSpPr/>
          <p:nvPr/>
        </p:nvGrpSpPr>
        <p:grpSpPr>
          <a:xfrm>
            <a:off x="1903723" y="2821736"/>
            <a:ext cx="8301228" cy="3424840"/>
            <a:chOff x="402505" y="-119473"/>
            <a:chExt cx="8301228" cy="3424840"/>
          </a:xfrm>
        </p:grpSpPr>
        <p:sp>
          <p:nvSpPr>
            <p:cNvPr id="10" name="TextBox 9"/>
            <p:cNvSpPr txBox="1"/>
            <p:nvPr/>
          </p:nvSpPr>
          <p:spPr>
            <a:xfrm>
              <a:off x="2618829" y="-119473"/>
              <a:ext cx="3875548" cy="523220"/>
            </a:xfrm>
            <a:prstGeom prst="rect">
              <a:avLst/>
            </a:prstGeom>
            <a:solidFill>
              <a:schemeClr val="bg1"/>
            </a:solidFill>
          </p:spPr>
          <p:txBody>
            <a:bodyPr wrap="none" rtlCol="0">
              <a:spAutoFit/>
            </a:bodyPr>
            <a:lstStyle/>
            <a:p>
              <a:r>
                <a:rPr lang="en-US" sz="2400" b="1" dirty="0"/>
                <a:t>Forest age effect turned </a:t>
              </a:r>
              <a:r>
                <a:rPr lang="en-US" sz="2800" b="1" dirty="0">
                  <a:solidFill>
                    <a:srgbClr val="FF0000"/>
                  </a:solidFill>
                </a:rPr>
                <a:t>OFF</a:t>
              </a:r>
              <a:endParaRPr lang="en-US" sz="2800" b="1" dirty="0"/>
            </a:p>
          </p:txBody>
        </p:sp>
        <p:pic>
          <p:nvPicPr>
            <p:cNvPr id="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9440"/>
            <a:stretch/>
          </p:blipFill>
          <p:spPr bwMode="auto">
            <a:xfrm>
              <a:off x="402505" y="367405"/>
              <a:ext cx="8301228" cy="2937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Group 11"/>
          <p:cNvGrpSpPr/>
          <p:nvPr/>
        </p:nvGrpSpPr>
        <p:grpSpPr>
          <a:xfrm>
            <a:off x="1589429" y="3264882"/>
            <a:ext cx="8773755" cy="3566211"/>
            <a:chOff x="88213" y="3264846"/>
            <a:chExt cx="8773754" cy="3566209"/>
          </a:xfrm>
        </p:grpSpPr>
        <p:sp>
          <p:nvSpPr>
            <p:cNvPr id="13" name="Rectangle 12"/>
            <p:cNvSpPr/>
            <p:nvPr/>
          </p:nvSpPr>
          <p:spPr>
            <a:xfrm>
              <a:off x="453306" y="6248400"/>
              <a:ext cx="8408661" cy="355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a:off x="4767006" y="6612507"/>
              <a:ext cx="313157" cy="0"/>
            </a:xfrm>
            <a:prstGeom prst="straightConnector1">
              <a:avLst/>
            </a:prstGeom>
            <a:ln w="28575">
              <a:solidFill>
                <a:srgbClr val="83C937"/>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487" y="5640587"/>
              <a:ext cx="2256361" cy="477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p:nvGrpSpPr>
          <p:grpSpPr>
            <a:xfrm>
              <a:off x="596631" y="6152343"/>
              <a:ext cx="8122009" cy="432438"/>
              <a:chOff x="596631" y="6160810"/>
              <a:chExt cx="8122009" cy="432438"/>
            </a:xfrm>
          </p:grpSpPr>
          <p:sp>
            <p:nvSpPr>
              <p:cNvPr id="22" name="TextBox 21"/>
              <p:cNvSpPr txBox="1"/>
              <p:nvPr/>
            </p:nvSpPr>
            <p:spPr>
              <a:xfrm rot="18362376">
                <a:off x="504298" y="6261622"/>
                <a:ext cx="415498" cy="230832"/>
              </a:xfrm>
              <a:prstGeom prst="rect">
                <a:avLst/>
              </a:prstGeom>
              <a:noFill/>
            </p:spPr>
            <p:txBody>
              <a:bodyPr wrap="none" rtlCol="0">
                <a:spAutoFit/>
              </a:bodyPr>
              <a:lstStyle/>
              <a:p>
                <a:r>
                  <a:rPr lang="en-US" sz="900" dirty="0"/>
                  <a:t>1969</a:t>
                </a:r>
              </a:p>
            </p:txBody>
          </p:sp>
          <p:sp>
            <p:nvSpPr>
              <p:cNvPr id="23" name="TextBox 22"/>
              <p:cNvSpPr txBox="1"/>
              <p:nvPr/>
            </p:nvSpPr>
            <p:spPr>
              <a:xfrm rot="18362376">
                <a:off x="1156250" y="6270083"/>
                <a:ext cx="415498" cy="230832"/>
              </a:xfrm>
              <a:prstGeom prst="rect">
                <a:avLst/>
              </a:prstGeom>
              <a:noFill/>
            </p:spPr>
            <p:txBody>
              <a:bodyPr wrap="none" rtlCol="0">
                <a:spAutoFit/>
              </a:bodyPr>
              <a:lstStyle/>
              <a:p>
                <a:r>
                  <a:rPr lang="en-US" sz="900" dirty="0"/>
                  <a:t>1970</a:t>
                </a:r>
              </a:p>
            </p:txBody>
          </p:sp>
          <p:sp>
            <p:nvSpPr>
              <p:cNvPr id="24" name="TextBox 23"/>
              <p:cNvSpPr txBox="1"/>
              <p:nvPr/>
            </p:nvSpPr>
            <p:spPr>
              <a:xfrm rot="18362376">
                <a:off x="1825137" y="6253143"/>
                <a:ext cx="415498" cy="230832"/>
              </a:xfrm>
              <a:prstGeom prst="rect">
                <a:avLst/>
              </a:prstGeom>
              <a:noFill/>
            </p:spPr>
            <p:txBody>
              <a:bodyPr wrap="none" rtlCol="0">
                <a:spAutoFit/>
              </a:bodyPr>
              <a:lstStyle/>
              <a:p>
                <a:r>
                  <a:rPr lang="en-US" sz="900" dirty="0"/>
                  <a:t>1971</a:t>
                </a:r>
              </a:p>
            </p:txBody>
          </p:sp>
          <p:sp>
            <p:nvSpPr>
              <p:cNvPr id="25" name="TextBox 24"/>
              <p:cNvSpPr txBox="1"/>
              <p:nvPr/>
            </p:nvSpPr>
            <p:spPr>
              <a:xfrm rot="18362376">
                <a:off x="2460157" y="6270070"/>
                <a:ext cx="415498" cy="230832"/>
              </a:xfrm>
              <a:prstGeom prst="rect">
                <a:avLst/>
              </a:prstGeom>
              <a:noFill/>
            </p:spPr>
            <p:txBody>
              <a:bodyPr wrap="none" rtlCol="0">
                <a:spAutoFit/>
              </a:bodyPr>
              <a:lstStyle/>
              <a:p>
                <a:r>
                  <a:rPr lang="en-US" sz="900" dirty="0"/>
                  <a:t>1972</a:t>
                </a:r>
              </a:p>
            </p:txBody>
          </p:sp>
          <p:sp>
            <p:nvSpPr>
              <p:cNvPr id="26" name="TextBox 25"/>
              <p:cNvSpPr txBox="1"/>
              <p:nvPr/>
            </p:nvSpPr>
            <p:spPr>
              <a:xfrm rot="18362376">
                <a:off x="3129043" y="6261599"/>
                <a:ext cx="415498" cy="230832"/>
              </a:xfrm>
              <a:prstGeom prst="rect">
                <a:avLst/>
              </a:prstGeom>
              <a:noFill/>
            </p:spPr>
            <p:txBody>
              <a:bodyPr wrap="none" rtlCol="0">
                <a:spAutoFit/>
              </a:bodyPr>
              <a:lstStyle/>
              <a:p>
                <a:r>
                  <a:rPr lang="en-US" sz="900" dirty="0"/>
                  <a:t>1973</a:t>
                </a:r>
              </a:p>
            </p:txBody>
          </p:sp>
          <p:sp>
            <p:nvSpPr>
              <p:cNvPr id="27" name="TextBox 26"/>
              <p:cNvSpPr txBox="1"/>
              <p:nvPr/>
            </p:nvSpPr>
            <p:spPr>
              <a:xfrm rot="18362376">
                <a:off x="3781002" y="6261599"/>
                <a:ext cx="415498" cy="230832"/>
              </a:xfrm>
              <a:prstGeom prst="rect">
                <a:avLst/>
              </a:prstGeom>
              <a:noFill/>
            </p:spPr>
            <p:txBody>
              <a:bodyPr wrap="none" rtlCol="0">
                <a:spAutoFit/>
              </a:bodyPr>
              <a:lstStyle/>
              <a:p>
                <a:r>
                  <a:rPr lang="en-US" sz="900" dirty="0"/>
                  <a:t>1974</a:t>
                </a:r>
              </a:p>
            </p:txBody>
          </p:sp>
          <p:sp>
            <p:nvSpPr>
              <p:cNvPr id="28" name="TextBox 27"/>
              <p:cNvSpPr txBox="1"/>
              <p:nvPr/>
            </p:nvSpPr>
            <p:spPr>
              <a:xfrm rot="18362376">
                <a:off x="4432955" y="6270058"/>
                <a:ext cx="415498" cy="230832"/>
              </a:xfrm>
              <a:prstGeom prst="rect">
                <a:avLst/>
              </a:prstGeom>
              <a:noFill/>
            </p:spPr>
            <p:txBody>
              <a:bodyPr wrap="none" rtlCol="0">
                <a:spAutoFit/>
              </a:bodyPr>
              <a:lstStyle/>
              <a:p>
                <a:r>
                  <a:rPr lang="en-US" sz="900" dirty="0"/>
                  <a:t>1975</a:t>
                </a:r>
              </a:p>
            </p:txBody>
          </p:sp>
          <p:sp>
            <p:nvSpPr>
              <p:cNvPr id="29" name="TextBox 28"/>
              <p:cNvSpPr txBox="1"/>
              <p:nvPr/>
            </p:nvSpPr>
            <p:spPr>
              <a:xfrm rot="18362376">
                <a:off x="5101842" y="6261587"/>
                <a:ext cx="415498" cy="230832"/>
              </a:xfrm>
              <a:prstGeom prst="rect">
                <a:avLst/>
              </a:prstGeom>
              <a:noFill/>
            </p:spPr>
            <p:txBody>
              <a:bodyPr wrap="none" rtlCol="0">
                <a:spAutoFit/>
              </a:bodyPr>
              <a:lstStyle/>
              <a:p>
                <a:r>
                  <a:rPr lang="en-US" sz="900" dirty="0"/>
                  <a:t>1976</a:t>
                </a:r>
              </a:p>
            </p:txBody>
          </p:sp>
          <p:sp>
            <p:nvSpPr>
              <p:cNvPr id="30" name="TextBox 29"/>
              <p:cNvSpPr txBox="1"/>
              <p:nvPr/>
            </p:nvSpPr>
            <p:spPr>
              <a:xfrm rot="18362376">
                <a:off x="5753795" y="6261580"/>
                <a:ext cx="415498" cy="230832"/>
              </a:xfrm>
              <a:prstGeom prst="rect">
                <a:avLst/>
              </a:prstGeom>
              <a:noFill/>
            </p:spPr>
            <p:txBody>
              <a:bodyPr wrap="none" rtlCol="0">
                <a:spAutoFit/>
              </a:bodyPr>
              <a:lstStyle/>
              <a:p>
                <a:r>
                  <a:rPr lang="en-US" sz="900" dirty="0"/>
                  <a:t>1977</a:t>
                </a:r>
              </a:p>
            </p:txBody>
          </p:sp>
          <p:sp>
            <p:nvSpPr>
              <p:cNvPr id="31" name="TextBox 30"/>
              <p:cNvSpPr txBox="1"/>
              <p:nvPr/>
            </p:nvSpPr>
            <p:spPr>
              <a:xfrm rot="18362376">
                <a:off x="6448083" y="6261575"/>
                <a:ext cx="415498" cy="230832"/>
              </a:xfrm>
              <a:prstGeom prst="rect">
                <a:avLst/>
              </a:prstGeom>
              <a:noFill/>
            </p:spPr>
            <p:txBody>
              <a:bodyPr wrap="none" rtlCol="0">
                <a:spAutoFit/>
              </a:bodyPr>
              <a:lstStyle/>
              <a:p>
                <a:r>
                  <a:rPr lang="en-US" sz="900" dirty="0"/>
                  <a:t>1978</a:t>
                </a:r>
              </a:p>
            </p:txBody>
          </p:sp>
          <p:sp>
            <p:nvSpPr>
              <p:cNvPr id="32" name="TextBox 31"/>
              <p:cNvSpPr txBox="1"/>
              <p:nvPr/>
            </p:nvSpPr>
            <p:spPr>
              <a:xfrm rot="18362376">
                <a:off x="7083102" y="6261568"/>
                <a:ext cx="415498" cy="230832"/>
              </a:xfrm>
              <a:prstGeom prst="rect">
                <a:avLst/>
              </a:prstGeom>
              <a:noFill/>
            </p:spPr>
            <p:txBody>
              <a:bodyPr wrap="none" rtlCol="0">
                <a:spAutoFit/>
              </a:bodyPr>
              <a:lstStyle/>
              <a:p>
                <a:r>
                  <a:rPr lang="en-US" sz="900" dirty="0"/>
                  <a:t>1979</a:t>
                </a:r>
              </a:p>
            </p:txBody>
          </p:sp>
          <p:sp>
            <p:nvSpPr>
              <p:cNvPr id="33" name="TextBox 32"/>
              <p:cNvSpPr txBox="1"/>
              <p:nvPr/>
            </p:nvSpPr>
            <p:spPr>
              <a:xfrm rot="18362376">
                <a:off x="7735055" y="6270029"/>
                <a:ext cx="415498" cy="230832"/>
              </a:xfrm>
              <a:prstGeom prst="rect">
                <a:avLst/>
              </a:prstGeom>
              <a:noFill/>
            </p:spPr>
            <p:txBody>
              <a:bodyPr wrap="none" rtlCol="0">
                <a:spAutoFit/>
              </a:bodyPr>
              <a:lstStyle/>
              <a:p>
                <a:r>
                  <a:rPr lang="en-US" sz="900" dirty="0"/>
                  <a:t>1980</a:t>
                </a:r>
              </a:p>
            </p:txBody>
          </p:sp>
          <p:sp>
            <p:nvSpPr>
              <p:cNvPr id="34" name="TextBox 33"/>
              <p:cNvSpPr txBox="1"/>
              <p:nvPr/>
            </p:nvSpPr>
            <p:spPr>
              <a:xfrm rot="18362376">
                <a:off x="8395475" y="6261556"/>
                <a:ext cx="415498" cy="230832"/>
              </a:xfrm>
              <a:prstGeom prst="rect">
                <a:avLst/>
              </a:prstGeom>
              <a:noFill/>
            </p:spPr>
            <p:txBody>
              <a:bodyPr wrap="none" rtlCol="0">
                <a:spAutoFit/>
              </a:bodyPr>
              <a:lstStyle/>
              <a:p>
                <a:r>
                  <a:rPr lang="en-US" sz="900" dirty="0"/>
                  <a:t>1981</a:t>
                </a:r>
              </a:p>
            </p:txBody>
          </p:sp>
        </p:grpSp>
        <p:cxnSp>
          <p:nvCxnSpPr>
            <p:cNvPr id="17" name="Straight Connector 16"/>
            <p:cNvCxnSpPr/>
            <p:nvPr/>
          </p:nvCxnSpPr>
          <p:spPr>
            <a:xfrm flipV="1">
              <a:off x="5139432" y="3349188"/>
              <a:ext cx="0" cy="3432612"/>
            </a:xfrm>
            <a:prstGeom prst="line">
              <a:avLst/>
            </a:prstGeom>
            <a:ln w="57150">
              <a:solidFill>
                <a:srgbClr val="83C937"/>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52589" y="6362525"/>
              <a:ext cx="1927579" cy="461665"/>
            </a:xfrm>
            <a:prstGeom prst="rect">
              <a:avLst/>
            </a:prstGeom>
            <a:noFill/>
          </p:spPr>
          <p:txBody>
            <a:bodyPr wrap="none" rtlCol="0">
              <a:spAutoFit/>
            </a:bodyPr>
            <a:lstStyle/>
            <a:p>
              <a:r>
                <a:rPr lang="en-US" sz="2400" b="1" dirty="0"/>
                <a:t>Clearcut 1975</a:t>
              </a:r>
            </a:p>
          </p:txBody>
        </p:sp>
        <p:cxnSp>
          <p:nvCxnSpPr>
            <p:cNvPr id="19" name="Straight Arrow Connector 18"/>
            <p:cNvCxnSpPr/>
            <p:nvPr/>
          </p:nvCxnSpPr>
          <p:spPr>
            <a:xfrm flipH="1">
              <a:off x="5181767" y="6612507"/>
              <a:ext cx="313157" cy="0"/>
            </a:xfrm>
            <a:prstGeom prst="straightConnector1">
              <a:avLst/>
            </a:prstGeom>
            <a:ln w="28575">
              <a:solidFill>
                <a:srgbClr val="83C937"/>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39050" y="6369390"/>
              <a:ext cx="2594941" cy="461665"/>
            </a:xfrm>
            <a:prstGeom prst="rect">
              <a:avLst/>
            </a:prstGeom>
            <a:noFill/>
          </p:spPr>
          <p:txBody>
            <a:bodyPr wrap="none" rtlCol="0">
              <a:spAutoFit/>
            </a:bodyPr>
            <a:lstStyle/>
            <a:p>
              <a:r>
                <a:rPr lang="en-US" sz="2400" b="1" dirty="0"/>
                <a:t>450 year-old forest</a:t>
              </a:r>
            </a:p>
          </p:txBody>
        </p:sp>
        <p:sp>
          <p:nvSpPr>
            <p:cNvPr id="21" name="TextBox 20"/>
            <p:cNvSpPr txBox="1"/>
            <p:nvPr/>
          </p:nvSpPr>
          <p:spPr>
            <a:xfrm rot="16200000">
              <a:off x="-1122919" y="4475978"/>
              <a:ext cx="2883929" cy="461665"/>
            </a:xfrm>
            <a:prstGeom prst="rect">
              <a:avLst/>
            </a:prstGeom>
            <a:solidFill>
              <a:schemeClr val="bg1"/>
            </a:solidFill>
          </p:spPr>
          <p:txBody>
            <a:bodyPr wrap="none" rtlCol="0">
              <a:spAutoFit/>
            </a:bodyPr>
            <a:lstStyle/>
            <a:p>
              <a:r>
                <a:rPr lang="en-US" sz="2400" b="1" dirty="0"/>
                <a:t>Streamflow, mm/day</a:t>
              </a:r>
            </a:p>
          </p:txBody>
        </p:sp>
      </p:grpSp>
      <p:cxnSp>
        <p:nvCxnSpPr>
          <p:cNvPr id="35" name="Straight Connector 34"/>
          <p:cNvCxnSpPr/>
          <p:nvPr/>
        </p:nvCxnSpPr>
        <p:spPr>
          <a:xfrm>
            <a:off x="2314011" y="6231491"/>
            <a:ext cx="4292764" cy="0"/>
          </a:xfrm>
          <a:prstGeom prst="line">
            <a:avLst/>
          </a:prstGeom>
          <a:ln w="28575">
            <a:solidFill>
              <a:srgbClr val="C00000"/>
            </a:solidFill>
            <a:prstDash val="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2305567" y="5757388"/>
            <a:ext cx="4292765" cy="478157"/>
            <a:chOff x="804333" y="5757344"/>
            <a:chExt cx="4292764" cy="478156"/>
          </a:xfrm>
        </p:grpSpPr>
        <p:cxnSp>
          <p:nvCxnSpPr>
            <p:cNvPr id="37" name="Straight Connector 36"/>
            <p:cNvCxnSpPr/>
            <p:nvPr/>
          </p:nvCxnSpPr>
          <p:spPr>
            <a:xfrm>
              <a:off x="804333" y="5765811"/>
              <a:ext cx="4292764" cy="0"/>
            </a:xfrm>
            <a:prstGeom prst="line">
              <a:avLst/>
            </a:prstGeom>
            <a:ln w="28575">
              <a:solidFill>
                <a:srgbClr val="C00000"/>
              </a:solidFill>
              <a:prstDash val="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384776" y="5757344"/>
              <a:ext cx="0" cy="478156"/>
            </a:xfrm>
            <a:prstGeom prst="straightConnector1">
              <a:avLst/>
            </a:prstGeom>
            <a:ln w="28575">
              <a:solidFill>
                <a:srgbClr val="C00000"/>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350939" y="5814987"/>
              <a:ext cx="3586750" cy="400109"/>
            </a:xfrm>
            <a:prstGeom prst="rect">
              <a:avLst/>
            </a:prstGeom>
            <a:noFill/>
          </p:spPr>
          <p:txBody>
            <a:bodyPr wrap="none" rtlCol="0">
              <a:spAutoFit/>
            </a:bodyPr>
            <a:lstStyle/>
            <a:p>
              <a:r>
                <a:rPr lang="en-US" sz="2000" dirty="0">
                  <a:solidFill>
                    <a:srgbClr val="C00000"/>
                  </a:solidFill>
                  <a:effectLst>
                    <a:outerShdw blurRad="38100" dist="38100" dir="2700000" algn="tl">
                      <a:srgbClr val="000000">
                        <a:alpha val="43137"/>
                      </a:srgbClr>
                    </a:outerShdw>
                  </a:effectLst>
                </a:rPr>
                <a:t>3x more low flow with age effect</a:t>
              </a:r>
            </a:p>
          </p:txBody>
        </p:sp>
      </p:grpSp>
      <p:sp>
        <p:nvSpPr>
          <p:cNvPr id="41" name="Rectangle 40"/>
          <p:cNvSpPr/>
          <p:nvPr/>
        </p:nvSpPr>
        <p:spPr>
          <a:xfrm>
            <a:off x="2083033" y="3305368"/>
            <a:ext cx="155655" cy="2926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1946208" y="3236096"/>
            <a:ext cx="436338" cy="3093154"/>
          </a:xfrm>
          <a:prstGeom prst="rect">
            <a:avLst/>
          </a:prstGeom>
          <a:noFill/>
        </p:spPr>
        <p:txBody>
          <a:bodyPr wrap="none" rtlCol="0">
            <a:spAutoFit/>
          </a:bodyPr>
          <a:lstStyle/>
          <a:p>
            <a:pPr>
              <a:spcAft>
                <a:spcPts val="4200"/>
              </a:spcAft>
            </a:pPr>
            <a:r>
              <a:rPr lang="en-US" sz="1100" dirty="0"/>
              <a:t>100</a:t>
            </a:r>
          </a:p>
          <a:p>
            <a:pPr>
              <a:spcAft>
                <a:spcPts val="4200"/>
              </a:spcAft>
            </a:pPr>
            <a:r>
              <a:rPr lang="en-US" sz="1100" dirty="0"/>
              <a:t>  10</a:t>
            </a:r>
          </a:p>
          <a:p>
            <a:pPr>
              <a:spcAft>
                <a:spcPts val="4200"/>
              </a:spcAft>
            </a:pPr>
            <a:r>
              <a:rPr lang="en-US" sz="1100" dirty="0"/>
              <a:t> 1.0</a:t>
            </a:r>
          </a:p>
          <a:p>
            <a:pPr>
              <a:spcAft>
                <a:spcPts val="4200"/>
              </a:spcAft>
            </a:pPr>
            <a:r>
              <a:rPr lang="en-US" sz="1100" dirty="0"/>
              <a:t> 0.1</a:t>
            </a:r>
          </a:p>
          <a:p>
            <a:pPr>
              <a:spcAft>
                <a:spcPts val="4200"/>
              </a:spcAft>
            </a:pPr>
            <a:r>
              <a:rPr lang="en-US" sz="1100" dirty="0"/>
              <a:t>0.01</a:t>
            </a:r>
          </a:p>
        </p:txBody>
      </p:sp>
      <p:grpSp>
        <p:nvGrpSpPr>
          <p:cNvPr id="43" name="Group 42"/>
          <p:cNvGrpSpPr/>
          <p:nvPr/>
        </p:nvGrpSpPr>
        <p:grpSpPr>
          <a:xfrm>
            <a:off x="1666140" y="355602"/>
            <a:ext cx="3472961" cy="2304759"/>
            <a:chOff x="502391" y="355566"/>
            <a:chExt cx="3472961" cy="2304759"/>
          </a:xfrm>
        </p:grpSpPr>
        <p:grpSp>
          <p:nvGrpSpPr>
            <p:cNvPr id="44" name="Group 43"/>
            <p:cNvGrpSpPr/>
            <p:nvPr/>
          </p:nvGrpSpPr>
          <p:grpSpPr>
            <a:xfrm>
              <a:off x="502391" y="355566"/>
              <a:ext cx="3472961" cy="2304759"/>
              <a:chOff x="502391" y="355566"/>
              <a:chExt cx="3472961" cy="2304759"/>
            </a:xfrm>
          </p:grpSpPr>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91" y="355566"/>
                <a:ext cx="3388617" cy="2304759"/>
              </a:xfrm>
              <a:prstGeom prst="rect">
                <a:avLst/>
              </a:prstGeom>
              <a:ln w="28575">
                <a:solidFill>
                  <a:schemeClr val="bg1"/>
                </a:solidFill>
              </a:ln>
            </p:spPr>
          </p:pic>
          <p:sp>
            <p:nvSpPr>
              <p:cNvPr id="47" name="TextBox 46"/>
              <p:cNvSpPr txBox="1"/>
              <p:nvPr/>
            </p:nvSpPr>
            <p:spPr>
              <a:xfrm>
                <a:off x="2991749" y="2105375"/>
                <a:ext cx="983603" cy="461665"/>
              </a:xfrm>
              <a:prstGeom prst="rect">
                <a:avLst/>
              </a:prstGeom>
              <a:noFill/>
            </p:spPr>
            <p:txBody>
              <a:bodyPr wrap="none" rtlCol="0">
                <a:spAutoFit/>
              </a:bodyPr>
              <a:lstStyle/>
              <a:p>
                <a:r>
                  <a:rPr lang="en-US" sz="2400" dirty="0">
                    <a:solidFill>
                      <a:srgbClr val="FFFF00"/>
                    </a:solidFill>
                  </a:rPr>
                  <a:t>Gauge</a:t>
                </a:r>
              </a:p>
            </p:txBody>
          </p:sp>
        </p:grpSp>
        <p:sp>
          <p:nvSpPr>
            <p:cNvPr id="45" name="Isosceles Triangle 44"/>
            <p:cNvSpPr>
              <a:spLocks/>
            </p:cNvSpPr>
            <p:nvPr/>
          </p:nvSpPr>
          <p:spPr>
            <a:xfrm flipV="1">
              <a:off x="2869662" y="2421413"/>
              <a:ext cx="186260" cy="161385"/>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p:cNvGrpSpPr/>
          <p:nvPr/>
        </p:nvGrpSpPr>
        <p:grpSpPr>
          <a:xfrm>
            <a:off x="7268979" y="5442671"/>
            <a:ext cx="2633092" cy="716076"/>
            <a:chOff x="5745990" y="5442653"/>
            <a:chExt cx="2633092" cy="716076"/>
          </a:xfrm>
        </p:grpSpPr>
        <p:sp>
          <p:nvSpPr>
            <p:cNvPr id="49" name="Rectangle 48"/>
            <p:cNvSpPr/>
            <p:nvPr/>
          </p:nvSpPr>
          <p:spPr>
            <a:xfrm>
              <a:off x="5745990" y="5596553"/>
              <a:ext cx="2633092" cy="562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6066455" y="5442653"/>
              <a:ext cx="1876350" cy="646331"/>
              <a:chOff x="10264363" y="4769478"/>
              <a:chExt cx="1876350" cy="646331"/>
            </a:xfrm>
          </p:grpSpPr>
          <p:cxnSp>
            <p:nvCxnSpPr>
              <p:cNvPr id="51" name="Straight Connector 50"/>
              <p:cNvCxnSpPr/>
              <p:nvPr/>
            </p:nvCxnSpPr>
            <p:spPr>
              <a:xfrm>
                <a:off x="10266201" y="4967653"/>
                <a:ext cx="4711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264363" y="5241240"/>
                <a:ext cx="4711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418606" y="4769478"/>
                <a:ext cx="1722107" cy="646331"/>
              </a:xfrm>
              <a:prstGeom prst="rect">
                <a:avLst/>
              </a:prstGeom>
              <a:noFill/>
            </p:spPr>
            <p:txBody>
              <a:bodyPr wrap="square" rtlCol="0">
                <a:spAutoFit/>
              </a:bodyPr>
              <a:lstStyle/>
              <a:p>
                <a:r>
                  <a:rPr lang="en-US" dirty="0"/>
                  <a:t>      Observed</a:t>
                </a:r>
              </a:p>
              <a:p>
                <a:r>
                  <a:rPr lang="en-US" dirty="0"/>
                  <a:t>      Modeled</a:t>
                </a:r>
              </a:p>
            </p:txBody>
          </p:sp>
        </p:grpSp>
      </p:grpSp>
      <p:sp>
        <p:nvSpPr>
          <p:cNvPr id="58" name="Rectangle 57"/>
          <p:cNvSpPr/>
          <p:nvPr/>
        </p:nvSpPr>
        <p:spPr>
          <a:xfrm>
            <a:off x="-18695" y="-13474"/>
            <a:ext cx="150882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10659533" y="-5013"/>
            <a:ext cx="153246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FDCA55A9-EC38-42BD-8518-F3C4DED9137E}"/>
              </a:ext>
            </a:extLst>
          </p:cNvPr>
          <p:cNvGrpSpPr/>
          <p:nvPr/>
        </p:nvGrpSpPr>
        <p:grpSpPr>
          <a:xfrm>
            <a:off x="1520996" y="2824811"/>
            <a:ext cx="9081576" cy="3930693"/>
            <a:chOff x="1520996" y="2824811"/>
            <a:chExt cx="9081576" cy="3930693"/>
          </a:xfrm>
        </p:grpSpPr>
        <p:grpSp>
          <p:nvGrpSpPr>
            <p:cNvPr id="56" name="Group 55">
              <a:extLst>
                <a:ext uri="{FF2B5EF4-FFF2-40B4-BE49-F238E27FC236}">
                  <a16:creationId xmlns:a16="http://schemas.microsoft.com/office/drawing/2014/main" id="{B1C52F37-3760-4085-AB00-84FA8947EF23}"/>
                </a:ext>
              </a:extLst>
            </p:cNvPr>
            <p:cNvGrpSpPr/>
            <p:nvPr/>
          </p:nvGrpSpPr>
          <p:grpSpPr>
            <a:xfrm>
              <a:off x="1520996" y="2824811"/>
              <a:ext cx="9081576" cy="3930693"/>
              <a:chOff x="1520996" y="2824811"/>
              <a:chExt cx="9081576" cy="3930693"/>
            </a:xfrm>
          </p:grpSpPr>
          <p:pic>
            <p:nvPicPr>
              <p:cNvPr id="3" name="Picture 2">
                <a:extLst>
                  <a:ext uri="{FF2B5EF4-FFF2-40B4-BE49-F238E27FC236}">
                    <a16:creationId xmlns:a16="http://schemas.microsoft.com/office/drawing/2014/main" id="{6D937EF4-D551-41F4-86DC-3A194CA09CDF}"/>
                  </a:ext>
                </a:extLst>
              </p:cNvPr>
              <p:cNvPicPr>
                <a:picLocks noChangeAspect="1"/>
              </p:cNvPicPr>
              <p:nvPr/>
            </p:nvPicPr>
            <p:blipFill>
              <a:blip r:embed="rId7"/>
              <a:stretch>
                <a:fillRect/>
              </a:stretch>
            </p:blipFill>
            <p:spPr>
              <a:xfrm>
                <a:off x="1520996" y="2824811"/>
                <a:ext cx="9081576" cy="3930693"/>
              </a:xfrm>
              <a:prstGeom prst="rect">
                <a:avLst/>
              </a:prstGeom>
            </p:spPr>
          </p:pic>
          <p:sp>
            <p:nvSpPr>
              <p:cNvPr id="55" name="TextBox 54">
                <a:extLst>
                  <a:ext uri="{FF2B5EF4-FFF2-40B4-BE49-F238E27FC236}">
                    <a16:creationId xmlns:a16="http://schemas.microsoft.com/office/drawing/2014/main" id="{0124C89E-6008-42E9-8DCA-7786C4415643}"/>
                  </a:ext>
                </a:extLst>
              </p:cNvPr>
              <p:cNvSpPr txBox="1"/>
              <p:nvPr/>
            </p:nvSpPr>
            <p:spPr>
              <a:xfrm>
                <a:off x="9668968" y="2992893"/>
                <a:ext cx="581378" cy="400110"/>
              </a:xfrm>
              <a:prstGeom prst="rect">
                <a:avLst/>
              </a:prstGeom>
              <a:noFill/>
            </p:spPr>
            <p:txBody>
              <a:bodyPr wrap="none" rtlCol="0">
                <a:spAutoFit/>
              </a:bodyPr>
              <a:lstStyle/>
              <a:p>
                <a:r>
                  <a:rPr lang="en-US" sz="2000" b="1" dirty="0"/>
                  <a:t>HJA</a:t>
                </a:r>
              </a:p>
            </p:txBody>
          </p:sp>
        </p:grpSp>
        <p:sp>
          <p:nvSpPr>
            <p:cNvPr id="62" name="TextBox 61">
              <a:extLst>
                <a:ext uri="{FF2B5EF4-FFF2-40B4-BE49-F238E27FC236}">
                  <a16:creationId xmlns:a16="http://schemas.microsoft.com/office/drawing/2014/main" id="{4392A0F6-34DE-419C-907F-9D642D5AA07E}"/>
                </a:ext>
              </a:extLst>
            </p:cNvPr>
            <p:cNvSpPr txBox="1"/>
            <p:nvPr/>
          </p:nvSpPr>
          <p:spPr>
            <a:xfrm>
              <a:off x="5564537" y="4324138"/>
              <a:ext cx="1546962" cy="276999"/>
            </a:xfrm>
            <a:prstGeom prst="rect">
              <a:avLst/>
            </a:prstGeom>
            <a:noFill/>
          </p:spPr>
          <p:txBody>
            <a:bodyPr wrap="none" rtlCol="0">
              <a:spAutoFit/>
            </a:bodyPr>
            <a:lstStyle/>
            <a:p>
              <a:r>
                <a:rPr lang="en-US" sz="1200" dirty="0"/>
                <a:t>3-year running means</a:t>
              </a:r>
            </a:p>
          </p:txBody>
        </p:sp>
      </p:grpSp>
      <p:grpSp>
        <p:nvGrpSpPr>
          <p:cNvPr id="61" name="Group 60">
            <a:extLst>
              <a:ext uri="{FF2B5EF4-FFF2-40B4-BE49-F238E27FC236}">
                <a16:creationId xmlns:a16="http://schemas.microsoft.com/office/drawing/2014/main" id="{698AA655-5BDB-433C-9A73-E2DDF0BE285E}"/>
              </a:ext>
            </a:extLst>
          </p:cNvPr>
          <p:cNvGrpSpPr/>
          <p:nvPr/>
        </p:nvGrpSpPr>
        <p:grpSpPr>
          <a:xfrm>
            <a:off x="1500180" y="2766673"/>
            <a:ext cx="9112440" cy="3930693"/>
            <a:chOff x="1500180" y="4892653"/>
            <a:chExt cx="9112440" cy="3930693"/>
          </a:xfrm>
        </p:grpSpPr>
        <p:grpSp>
          <p:nvGrpSpPr>
            <p:cNvPr id="57" name="Group 56">
              <a:extLst>
                <a:ext uri="{FF2B5EF4-FFF2-40B4-BE49-F238E27FC236}">
                  <a16:creationId xmlns:a16="http://schemas.microsoft.com/office/drawing/2014/main" id="{99606577-19F5-46F9-8BA3-31B6985ABEBD}"/>
                </a:ext>
              </a:extLst>
            </p:cNvPr>
            <p:cNvGrpSpPr/>
            <p:nvPr/>
          </p:nvGrpSpPr>
          <p:grpSpPr>
            <a:xfrm>
              <a:off x="1500180" y="4892653"/>
              <a:ext cx="9112440" cy="3930693"/>
              <a:chOff x="1498446" y="4098092"/>
              <a:chExt cx="8825498" cy="3759196"/>
            </a:xfrm>
          </p:grpSpPr>
          <p:pic>
            <p:nvPicPr>
              <p:cNvPr id="2" name="Picture 1">
                <a:extLst>
                  <a:ext uri="{FF2B5EF4-FFF2-40B4-BE49-F238E27FC236}">
                    <a16:creationId xmlns:a16="http://schemas.microsoft.com/office/drawing/2014/main" id="{F306ED36-BE9F-416D-AF28-8B969003288A}"/>
                  </a:ext>
                </a:extLst>
              </p:cNvPr>
              <p:cNvPicPr>
                <a:picLocks noChangeAspect="1"/>
              </p:cNvPicPr>
              <p:nvPr/>
            </p:nvPicPr>
            <p:blipFill>
              <a:blip r:embed="rId8"/>
              <a:stretch>
                <a:fillRect/>
              </a:stretch>
            </p:blipFill>
            <p:spPr>
              <a:xfrm>
                <a:off x="1498446" y="4098092"/>
                <a:ext cx="8825498" cy="3759196"/>
              </a:xfrm>
              <a:prstGeom prst="rect">
                <a:avLst/>
              </a:prstGeom>
            </p:spPr>
          </p:pic>
          <p:sp>
            <p:nvSpPr>
              <p:cNvPr id="75" name="TextBox 74">
                <a:extLst>
                  <a:ext uri="{FF2B5EF4-FFF2-40B4-BE49-F238E27FC236}">
                    <a16:creationId xmlns:a16="http://schemas.microsoft.com/office/drawing/2014/main" id="{69478EE2-4373-4C97-83E3-AC8A11ABFA84}"/>
                  </a:ext>
                </a:extLst>
              </p:cNvPr>
              <p:cNvSpPr txBox="1"/>
              <p:nvPr/>
            </p:nvSpPr>
            <p:spPr>
              <a:xfrm>
                <a:off x="9404553" y="4346618"/>
                <a:ext cx="581378" cy="400110"/>
              </a:xfrm>
              <a:prstGeom prst="rect">
                <a:avLst/>
              </a:prstGeom>
              <a:noFill/>
            </p:spPr>
            <p:txBody>
              <a:bodyPr wrap="none" rtlCol="0">
                <a:spAutoFit/>
              </a:bodyPr>
              <a:lstStyle/>
              <a:p>
                <a:r>
                  <a:rPr lang="en-US" sz="2000" b="1" dirty="0"/>
                  <a:t>HJA</a:t>
                </a:r>
              </a:p>
            </p:txBody>
          </p:sp>
        </p:grpSp>
        <p:sp>
          <p:nvSpPr>
            <p:cNvPr id="63" name="TextBox 62">
              <a:extLst>
                <a:ext uri="{FF2B5EF4-FFF2-40B4-BE49-F238E27FC236}">
                  <a16:creationId xmlns:a16="http://schemas.microsoft.com/office/drawing/2014/main" id="{DF4BB57C-7111-46B9-B06C-8000BD8BA1F8}"/>
                </a:ext>
              </a:extLst>
            </p:cNvPr>
            <p:cNvSpPr txBox="1"/>
            <p:nvPr/>
          </p:nvSpPr>
          <p:spPr>
            <a:xfrm>
              <a:off x="5495720" y="6405841"/>
              <a:ext cx="1546962" cy="276999"/>
            </a:xfrm>
            <a:prstGeom prst="rect">
              <a:avLst/>
            </a:prstGeom>
            <a:noFill/>
          </p:spPr>
          <p:txBody>
            <a:bodyPr wrap="none" rtlCol="0">
              <a:spAutoFit/>
            </a:bodyPr>
            <a:lstStyle/>
            <a:p>
              <a:r>
                <a:rPr lang="en-US" sz="1200" dirty="0"/>
                <a:t>3-year running means</a:t>
              </a:r>
            </a:p>
          </p:txBody>
        </p:sp>
      </p:grpSp>
      <p:pic>
        <p:nvPicPr>
          <p:cNvPr id="66" name="Picture 65">
            <a:extLst>
              <a:ext uri="{FF2B5EF4-FFF2-40B4-BE49-F238E27FC236}">
                <a16:creationId xmlns:a16="http://schemas.microsoft.com/office/drawing/2014/main" id="{E1E36E2B-518B-4723-9840-6A31EE653ED2}"/>
              </a:ext>
            </a:extLst>
          </p:cNvPr>
          <p:cNvPicPr>
            <a:picLocks noChangeAspect="1"/>
          </p:cNvPicPr>
          <p:nvPr/>
        </p:nvPicPr>
        <p:blipFill>
          <a:blip r:embed="rId9"/>
          <a:stretch>
            <a:fillRect/>
          </a:stretch>
        </p:blipFill>
        <p:spPr>
          <a:xfrm>
            <a:off x="1646044" y="2784134"/>
            <a:ext cx="8936432" cy="4033525"/>
          </a:xfrm>
          <a:prstGeom prst="rect">
            <a:avLst/>
          </a:prstGeom>
        </p:spPr>
      </p:pic>
      <p:sp>
        <p:nvSpPr>
          <p:cNvPr id="65" name="Slide Number Placeholder 3">
            <a:extLst>
              <a:ext uri="{FF2B5EF4-FFF2-40B4-BE49-F238E27FC236}">
                <a16:creationId xmlns:a16="http://schemas.microsoft.com/office/drawing/2014/main" id="{5DF83B65-78CC-4059-B213-0E1B690CA117}"/>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19</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1006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1000"/>
                                        <p:tgtEl>
                                          <p:spTgt spid="35"/>
                                        </p:tgtEl>
                                      </p:cBhvr>
                                    </p:animEffect>
                                    <p:anim calcmode="lin" valueType="num">
                                      <p:cBhvr>
                                        <p:cTn id="21" dur="1000" fill="hold"/>
                                        <p:tgtEl>
                                          <p:spTgt spid="35"/>
                                        </p:tgtEl>
                                        <p:attrNameLst>
                                          <p:attrName>ppt_x</p:attrName>
                                        </p:attrNameLst>
                                      </p:cBhvr>
                                      <p:tavLst>
                                        <p:tav tm="0">
                                          <p:val>
                                            <p:strVal val="#ppt_x"/>
                                          </p:val>
                                        </p:tav>
                                        <p:tav tm="100000">
                                          <p:val>
                                            <p:strVal val="#ppt_x"/>
                                          </p:val>
                                        </p:tav>
                                      </p:tavLst>
                                    </p:anim>
                                    <p:anim calcmode="lin" valueType="num">
                                      <p:cBhvr>
                                        <p:cTn id="2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anim calcmode="lin" valueType="num">
                                      <p:cBhvr>
                                        <p:cTn id="37" dur="1000" fill="hold"/>
                                        <p:tgtEl>
                                          <p:spTgt spid="36"/>
                                        </p:tgtEl>
                                        <p:attrNameLst>
                                          <p:attrName>ppt_x</p:attrName>
                                        </p:attrNameLst>
                                      </p:cBhvr>
                                      <p:tavLst>
                                        <p:tav tm="0">
                                          <p:val>
                                            <p:strVal val="#ppt_x"/>
                                          </p:val>
                                        </p:tav>
                                        <p:tav tm="100000">
                                          <p:val>
                                            <p:strVal val="#ppt_x"/>
                                          </p:val>
                                        </p:tav>
                                      </p:tavLst>
                                    </p:anim>
                                    <p:anim calcmode="lin" valueType="num">
                                      <p:cBhvr>
                                        <p:cTn id="3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1000"/>
                                        <p:tgtEl>
                                          <p:spTgt spid="60"/>
                                        </p:tgtEl>
                                      </p:cBhvr>
                                    </p:animEffect>
                                    <p:anim calcmode="lin" valueType="num">
                                      <p:cBhvr>
                                        <p:cTn id="44" dur="1000" fill="hold"/>
                                        <p:tgtEl>
                                          <p:spTgt spid="60"/>
                                        </p:tgtEl>
                                        <p:attrNameLst>
                                          <p:attrName>ppt_x</p:attrName>
                                        </p:attrNameLst>
                                      </p:cBhvr>
                                      <p:tavLst>
                                        <p:tav tm="0">
                                          <p:val>
                                            <p:strVal val="#ppt_x"/>
                                          </p:val>
                                        </p:tav>
                                        <p:tav tm="100000">
                                          <p:val>
                                            <p:strVal val="#ppt_x"/>
                                          </p:val>
                                        </p:tav>
                                      </p:tavLst>
                                    </p:anim>
                                    <p:anim calcmode="lin" valueType="num">
                                      <p:cBhvr>
                                        <p:cTn id="4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1000"/>
                                        <p:tgtEl>
                                          <p:spTgt spid="61"/>
                                        </p:tgtEl>
                                      </p:cBhvr>
                                    </p:animEffect>
                                    <p:anim calcmode="lin" valueType="num">
                                      <p:cBhvr>
                                        <p:cTn id="51" dur="1000" fill="hold"/>
                                        <p:tgtEl>
                                          <p:spTgt spid="61"/>
                                        </p:tgtEl>
                                        <p:attrNameLst>
                                          <p:attrName>ppt_x</p:attrName>
                                        </p:attrNameLst>
                                      </p:cBhvr>
                                      <p:tavLst>
                                        <p:tav tm="0">
                                          <p:val>
                                            <p:strVal val="#ppt_x"/>
                                          </p:val>
                                        </p:tav>
                                        <p:tav tm="100000">
                                          <p:val>
                                            <p:strVal val="#ppt_x"/>
                                          </p:val>
                                        </p:tav>
                                      </p:tavLst>
                                    </p:anim>
                                    <p:anim calcmode="lin" valueType="num">
                                      <p:cBhvr>
                                        <p:cTn id="5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1000"/>
                                        <p:tgtEl>
                                          <p:spTgt spid="66"/>
                                        </p:tgtEl>
                                      </p:cBhvr>
                                    </p:animEffect>
                                    <p:anim calcmode="lin" valueType="num">
                                      <p:cBhvr>
                                        <p:cTn id="58" dur="1000" fill="hold"/>
                                        <p:tgtEl>
                                          <p:spTgt spid="66"/>
                                        </p:tgtEl>
                                        <p:attrNameLst>
                                          <p:attrName>ppt_x</p:attrName>
                                        </p:attrNameLst>
                                      </p:cBhvr>
                                      <p:tavLst>
                                        <p:tav tm="0">
                                          <p:val>
                                            <p:strVal val="#ppt_x"/>
                                          </p:val>
                                        </p:tav>
                                        <p:tav tm="100000">
                                          <p:val>
                                            <p:strVal val="#ppt_x"/>
                                          </p:val>
                                        </p:tav>
                                      </p:tavLst>
                                    </p:anim>
                                    <p:anim calcmode="lin" valueType="num">
                                      <p:cBhvr>
                                        <p:cTn id="5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9C0728-7FDD-4A3F-9B74-6438CB0DAFBF}"/>
              </a:ext>
            </a:extLst>
          </p:cNvPr>
          <p:cNvSpPr>
            <a:spLocks noGrp="1"/>
          </p:cNvSpPr>
          <p:nvPr>
            <p:ph type="body" sz="quarter" idx="10"/>
          </p:nvPr>
        </p:nvSpPr>
        <p:spPr>
          <a:xfrm>
            <a:off x="4970396" y="413138"/>
            <a:ext cx="5484919" cy="685800"/>
          </a:xfrm>
        </p:spPr>
        <p:txBody>
          <a:bodyPr anchor="ctr" anchorCtr="0"/>
          <a:lstStyle/>
          <a:p>
            <a:pPr algn="ctr"/>
            <a:r>
              <a:rPr lang="en-US" sz="5400" dirty="0">
                <a:latin typeface="+mj-lt"/>
              </a:rPr>
              <a:t>Outline</a:t>
            </a:r>
          </a:p>
        </p:txBody>
      </p:sp>
      <p:sp>
        <p:nvSpPr>
          <p:cNvPr id="4" name="Slide Number Placeholder 3">
            <a:extLst>
              <a:ext uri="{FF2B5EF4-FFF2-40B4-BE49-F238E27FC236}">
                <a16:creationId xmlns:a16="http://schemas.microsoft.com/office/drawing/2014/main" id="{4B295B5F-A8EA-4C1A-85C9-053ED67099F1}"/>
              </a:ext>
            </a:extLst>
          </p:cNvPr>
          <p:cNvSpPr>
            <a:spLocks noGrp="1"/>
          </p:cNvSpPr>
          <p:nvPr>
            <p:ph type="sldNum" sz="quarter" idx="13"/>
          </p:nvPr>
        </p:nvSpPr>
        <p:spPr/>
        <p:txBody>
          <a:bodyPr/>
          <a:lstStyle/>
          <a:p>
            <a:fld id="{A825CED8-DE45-4409-8558-D05F5B977B87}" type="slidenum">
              <a:rPr lang="en-US" sz="1400" b="0" smtClean="0">
                <a:solidFill>
                  <a:prstClr val="black"/>
                </a:solidFill>
              </a:rPr>
              <a:pPr/>
              <a:t>2</a:t>
            </a:fld>
            <a:endParaRPr lang="en-US" sz="1400" b="0" dirty="0">
              <a:solidFill>
                <a:prstClr val="black"/>
              </a:solidFill>
            </a:endParaRPr>
          </a:p>
        </p:txBody>
      </p:sp>
      <p:sp>
        <p:nvSpPr>
          <p:cNvPr id="5" name="TextBox 4">
            <a:extLst>
              <a:ext uri="{FF2B5EF4-FFF2-40B4-BE49-F238E27FC236}">
                <a16:creationId xmlns:a16="http://schemas.microsoft.com/office/drawing/2014/main" id="{251F89F8-31E0-443D-B92A-E2F9FF2EA1B1}"/>
              </a:ext>
            </a:extLst>
          </p:cNvPr>
          <p:cNvSpPr txBox="1"/>
          <p:nvPr/>
        </p:nvSpPr>
        <p:spPr>
          <a:xfrm>
            <a:off x="406399" y="2032126"/>
            <a:ext cx="11582401" cy="4324261"/>
          </a:xfrm>
          <a:prstGeom prst="rect">
            <a:avLst/>
          </a:prstGeom>
          <a:noFill/>
        </p:spPr>
        <p:txBody>
          <a:bodyPr wrap="square" rtlCol="0">
            <a:spAutoFit/>
          </a:bodyPr>
          <a:lstStyle/>
          <a:p>
            <a:pPr marL="457200" indent="-457200">
              <a:spcBef>
                <a:spcPts val="0"/>
              </a:spcBef>
              <a:spcAft>
                <a:spcPts val="3000"/>
              </a:spcAft>
              <a:buSzPct val="100000"/>
              <a:buFont typeface="Arial" panose="020B0604020202020204" pitchFamily="34" charset="0"/>
              <a:buChar char="•"/>
            </a:pPr>
            <a:r>
              <a:rPr lang="en-US" sz="4000" dirty="0"/>
              <a:t>What is VELMA?  Where and how is it being used?</a:t>
            </a:r>
          </a:p>
          <a:p>
            <a:pPr marL="457200" indent="-457200">
              <a:spcBef>
                <a:spcPts val="0"/>
              </a:spcBef>
              <a:spcAft>
                <a:spcPts val="3000"/>
              </a:spcAft>
              <a:buSzPct val="100000"/>
              <a:buFont typeface="Arial" panose="020B0604020202020204" pitchFamily="34" charset="0"/>
              <a:buChar char="•"/>
            </a:pPr>
            <a:r>
              <a:rPr lang="en-US" sz="4000" dirty="0"/>
              <a:t>How can VELMA help community forest managers quantify co-benefits and tradeoffs?</a:t>
            </a:r>
          </a:p>
          <a:p>
            <a:pPr marL="457200" indent="-457200">
              <a:spcBef>
                <a:spcPts val="0"/>
              </a:spcBef>
              <a:spcAft>
                <a:spcPts val="3000"/>
              </a:spcAft>
              <a:buSzPct val="100000"/>
              <a:buFont typeface="Arial" panose="020B0604020202020204" pitchFamily="34" charset="0"/>
              <a:buChar char="•"/>
            </a:pPr>
            <a:r>
              <a:rPr lang="en-US" sz="4000" dirty="0"/>
              <a:t>Example application: Nisqually Community Forest</a:t>
            </a:r>
          </a:p>
          <a:p>
            <a:pPr marL="457200" indent="-457200">
              <a:spcBef>
                <a:spcPts val="0"/>
              </a:spcBef>
              <a:spcAft>
                <a:spcPts val="3000"/>
              </a:spcAft>
              <a:buSzPct val="100000"/>
              <a:buFont typeface="Arial" panose="020B0604020202020204" pitchFamily="34" charset="0"/>
              <a:buChar char="•"/>
            </a:pPr>
            <a:r>
              <a:rPr lang="en-US" sz="4000" dirty="0"/>
              <a:t>Scaling up from w</a:t>
            </a:r>
            <a:r>
              <a:rPr lang="en-US" sz="4000" dirty="0">
                <a:sym typeface="Wingdings" panose="05000000000000000000" pitchFamily="2" charset="2"/>
              </a:rPr>
              <a:t>atersheds to regional basins</a:t>
            </a:r>
            <a:endParaRPr lang="en-US" sz="4000" dirty="0"/>
          </a:p>
        </p:txBody>
      </p:sp>
    </p:spTree>
    <p:extLst>
      <p:ext uri="{BB962C8B-B14F-4D97-AF65-F5344CB8AC3E}">
        <p14:creationId xmlns:p14="http://schemas.microsoft.com/office/powerpoint/2010/main" val="167978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69435" y="61645"/>
            <a:ext cx="5240217" cy="584775"/>
          </a:xfrm>
          <a:prstGeom prst="rect">
            <a:avLst/>
          </a:prstGeom>
          <a:noFill/>
        </p:spPr>
        <p:txBody>
          <a:bodyPr wrap="none" rtlCol="0">
            <a:spAutoFit/>
          </a:bodyPr>
          <a:lstStyle/>
          <a:p>
            <a:pPr algn="ctr"/>
            <a:r>
              <a:rPr lang="en-US" sz="3200" b="1" dirty="0"/>
              <a:t>Mashel River Watershed, WA </a:t>
            </a:r>
          </a:p>
        </p:txBody>
      </p:sp>
      <p:sp>
        <p:nvSpPr>
          <p:cNvPr id="5" name="TextBox 4"/>
          <p:cNvSpPr txBox="1"/>
          <p:nvPr/>
        </p:nvSpPr>
        <p:spPr>
          <a:xfrm>
            <a:off x="5069684" y="558883"/>
            <a:ext cx="5541485" cy="2000548"/>
          </a:xfrm>
          <a:prstGeom prst="rect">
            <a:avLst/>
          </a:prstGeom>
          <a:noFill/>
        </p:spPr>
        <p:txBody>
          <a:bodyPr wrap="square" rtlCol="0">
            <a:spAutoFit/>
          </a:bodyPr>
          <a:lstStyle/>
          <a:p>
            <a:pPr marL="287338" indent="-287338">
              <a:spcBef>
                <a:spcPts val="1200"/>
              </a:spcBef>
              <a:buClr>
                <a:schemeClr val="accent1"/>
              </a:buClr>
              <a:buFont typeface="Wingdings" panose="05000000000000000000" pitchFamily="2" charset="2"/>
              <a:buChar char="§"/>
            </a:pPr>
            <a:r>
              <a:rPr lang="en-US" sz="2600" dirty="0"/>
              <a:t>209 km</a:t>
            </a:r>
            <a:r>
              <a:rPr lang="en-US" sz="2600" baseline="30000" dirty="0"/>
              <a:t>2 </a:t>
            </a:r>
          </a:p>
          <a:p>
            <a:pPr marL="287338" indent="-287338">
              <a:spcBef>
                <a:spcPts val="1200"/>
              </a:spcBef>
              <a:buClr>
                <a:schemeClr val="accent1"/>
              </a:buClr>
              <a:buFont typeface="Wingdings" panose="05000000000000000000" pitchFamily="2" charset="2"/>
              <a:buChar char="§"/>
            </a:pPr>
            <a:r>
              <a:rPr lang="en-US" sz="2600" dirty="0"/>
              <a:t>Mixture of forest stand ages,            most less than 60 years-old</a:t>
            </a:r>
          </a:p>
          <a:p>
            <a:pPr marL="287338" indent="-287338">
              <a:spcBef>
                <a:spcPts val="1200"/>
              </a:spcBef>
              <a:buClr>
                <a:schemeClr val="accent1"/>
              </a:buClr>
              <a:buFont typeface="Wingdings" panose="05000000000000000000" pitchFamily="2" charset="2"/>
              <a:buChar char="§"/>
            </a:pPr>
            <a:r>
              <a:rPr lang="en-US" sz="2600" dirty="0"/>
              <a:t>Stream discharge data, 1992-present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9720" y="242259"/>
            <a:ext cx="3320338" cy="2245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1676184" y="2659513"/>
            <a:ext cx="8480238" cy="3870960"/>
            <a:chOff x="330202" y="2659513"/>
            <a:chExt cx="8480238" cy="3870960"/>
          </a:xfrm>
        </p:grpSpPr>
        <p:grpSp>
          <p:nvGrpSpPr>
            <p:cNvPr id="8" name="Group 7"/>
            <p:cNvGrpSpPr/>
            <p:nvPr/>
          </p:nvGrpSpPr>
          <p:grpSpPr>
            <a:xfrm>
              <a:off x="330202" y="2659513"/>
              <a:ext cx="8480238" cy="3870960"/>
              <a:chOff x="286111" y="2676091"/>
              <a:chExt cx="8480238" cy="3870960"/>
            </a:xfrm>
          </p:grpSpPr>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29" y="2676091"/>
                <a:ext cx="8313420" cy="3870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rot="16200000">
                <a:off x="-960320" y="4180786"/>
                <a:ext cx="2954527" cy="461665"/>
              </a:xfrm>
              <a:prstGeom prst="rect">
                <a:avLst/>
              </a:prstGeom>
              <a:solidFill>
                <a:schemeClr val="bg1"/>
              </a:solidFill>
            </p:spPr>
            <p:txBody>
              <a:bodyPr wrap="none" rtlCol="0">
                <a:spAutoFit/>
              </a:bodyPr>
              <a:lstStyle/>
              <a:p>
                <a:r>
                  <a:rPr lang="en-US" sz="2400" b="1" dirty="0"/>
                  <a:t>Streamflow, mm/day</a:t>
                </a:r>
              </a:p>
            </p:txBody>
          </p:sp>
        </p:grpSp>
        <p:sp>
          <p:nvSpPr>
            <p:cNvPr id="9" name="Rectangle 8"/>
            <p:cNvSpPr/>
            <p:nvPr/>
          </p:nvSpPr>
          <p:spPr>
            <a:xfrm>
              <a:off x="6193575" y="5310128"/>
              <a:ext cx="2244025" cy="562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5794009" y="5124671"/>
              <a:ext cx="1723946" cy="646331"/>
              <a:chOff x="5794009" y="5124671"/>
              <a:chExt cx="1723946" cy="646331"/>
            </a:xfrm>
          </p:grpSpPr>
          <p:cxnSp>
            <p:nvCxnSpPr>
              <p:cNvPr id="11" name="Straight Connector 10"/>
              <p:cNvCxnSpPr/>
              <p:nvPr/>
            </p:nvCxnSpPr>
            <p:spPr>
              <a:xfrm>
                <a:off x="5795847" y="5311960"/>
                <a:ext cx="4711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4009" y="5585547"/>
                <a:ext cx="4711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95847" y="5124671"/>
                <a:ext cx="1722108" cy="646331"/>
              </a:xfrm>
              <a:prstGeom prst="rect">
                <a:avLst/>
              </a:prstGeom>
              <a:noFill/>
            </p:spPr>
            <p:txBody>
              <a:bodyPr wrap="square" rtlCol="0">
                <a:spAutoFit/>
              </a:bodyPr>
              <a:lstStyle/>
              <a:p>
                <a:r>
                  <a:rPr lang="en-US" dirty="0"/>
                  <a:t>        Observed</a:t>
                </a:r>
              </a:p>
              <a:p>
                <a:r>
                  <a:rPr lang="en-US" dirty="0"/>
                  <a:t>        Modeled</a:t>
                </a:r>
              </a:p>
            </p:txBody>
          </p:sp>
        </p:grpSp>
      </p:grpSp>
      <p:grpSp>
        <p:nvGrpSpPr>
          <p:cNvPr id="16" name="Group 15"/>
          <p:cNvGrpSpPr/>
          <p:nvPr/>
        </p:nvGrpSpPr>
        <p:grpSpPr>
          <a:xfrm>
            <a:off x="1595392" y="2621698"/>
            <a:ext cx="8589180" cy="3901440"/>
            <a:chOff x="231544" y="2621698"/>
            <a:chExt cx="8589180" cy="3901440"/>
          </a:xfrm>
        </p:grpSpPr>
        <p:grpSp>
          <p:nvGrpSpPr>
            <p:cNvPr id="17" name="Group 16"/>
            <p:cNvGrpSpPr/>
            <p:nvPr/>
          </p:nvGrpSpPr>
          <p:grpSpPr>
            <a:xfrm>
              <a:off x="231544" y="2621698"/>
              <a:ext cx="8589180" cy="3901440"/>
              <a:chOff x="158663" y="2645611"/>
              <a:chExt cx="8589180" cy="3901440"/>
            </a:xfrm>
          </p:grpSpPr>
          <p:pic>
            <p:nvPicPr>
              <p:cNvPr id="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043" y="2645611"/>
                <a:ext cx="8305800" cy="3901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rot="16200000">
                <a:off x="-1221555" y="4149318"/>
                <a:ext cx="3283656" cy="523220"/>
              </a:xfrm>
              <a:prstGeom prst="rect">
                <a:avLst/>
              </a:prstGeom>
              <a:solidFill>
                <a:schemeClr val="bg1"/>
              </a:solidFill>
            </p:spPr>
            <p:txBody>
              <a:bodyPr wrap="none" rtlCol="0">
                <a:spAutoFit/>
              </a:bodyPr>
              <a:lstStyle/>
              <a:p>
                <a:r>
                  <a:rPr lang="en-US" sz="2800" b="1" dirty="0"/>
                  <a:t>     Streamflow, cfs     </a:t>
                </a:r>
              </a:p>
            </p:txBody>
          </p:sp>
        </p:grpSp>
        <p:sp>
          <p:nvSpPr>
            <p:cNvPr id="18" name="Rectangle 17"/>
            <p:cNvSpPr/>
            <p:nvPr/>
          </p:nvSpPr>
          <p:spPr>
            <a:xfrm>
              <a:off x="1416394" y="3129129"/>
              <a:ext cx="2633092" cy="562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2050998" y="2987216"/>
              <a:ext cx="1876350" cy="646331"/>
              <a:chOff x="5794009" y="5113785"/>
              <a:chExt cx="1876350" cy="646331"/>
            </a:xfrm>
          </p:grpSpPr>
          <p:cxnSp>
            <p:nvCxnSpPr>
              <p:cNvPr id="20" name="Straight Connector 19"/>
              <p:cNvCxnSpPr/>
              <p:nvPr/>
            </p:nvCxnSpPr>
            <p:spPr>
              <a:xfrm>
                <a:off x="5795847" y="5311960"/>
                <a:ext cx="4711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94009" y="5585547"/>
                <a:ext cx="4711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948251" y="5113785"/>
                <a:ext cx="1722108" cy="646331"/>
              </a:xfrm>
              <a:prstGeom prst="rect">
                <a:avLst/>
              </a:prstGeom>
              <a:noFill/>
            </p:spPr>
            <p:txBody>
              <a:bodyPr wrap="square" rtlCol="0">
                <a:spAutoFit/>
              </a:bodyPr>
              <a:lstStyle/>
              <a:p>
                <a:r>
                  <a:rPr lang="en-US" dirty="0"/>
                  <a:t>      Observed</a:t>
                </a:r>
              </a:p>
              <a:p>
                <a:r>
                  <a:rPr lang="en-US" dirty="0"/>
                  <a:t>      Modeled</a:t>
                </a:r>
              </a:p>
            </p:txBody>
          </p:sp>
        </p:grpSp>
      </p:grpSp>
      <p:grpSp>
        <p:nvGrpSpPr>
          <p:cNvPr id="25" name="Group 24"/>
          <p:cNvGrpSpPr/>
          <p:nvPr/>
        </p:nvGrpSpPr>
        <p:grpSpPr>
          <a:xfrm>
            <a:off x="7839863" y="2699656"/>
            <a:ext cx="2591786" cy="1001481"/>
            <a:chOff x="6442365" y="2895605"/>
            <a:chExt cx="2591786" cy="635000"/>
          </a:xfrm>
        </p:grpSpPr>
        <p:grpSp>
          <p:nvGrpSpPr>
            <p:cNvPr id="26" name="Group 25"/>
            <p:cNvGrpSpPr/>
            <p:nvPr/>
          </p:nvGrpSpPr>
          <p:grpSpPr>
            <a:xfrm>
              <a:off x="6442365" y="2895605"/>
              <a:ext cx="2591786" cy="635000"/>
              <a:chOff x="6442365" y="2895605"/>
              <a:chExt cx="2591786" cy="635000"/>
            </a:xfrm>
          </p:grpSpPr>
          <p:sp>
            <p:nvSpPr>
              <p:cNvPr id="28" name="Rectangle 27"/>
              <p:cNvSpPr/>
              <p:nvPr/>
            </p:nvSpPr>
            <p:spPr>
              <a:xfrm>
                <a:off x="6912997" y="2895605"/>
                <a:ext cx="2121154" cy="635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Observed</a:t>
                </a:r>
              </a:p>
              <a:p>
                <a:r>
                  <a:rPr lang="en-US" b="1" dirty="0">
                    <a:solidFill>
                      <a:schemeClr val="tx1"/>
                    </a:solidFill>
                  </a:rPr>
                  <a:t>February 5-7, 1996</a:t>
                </a:r>
              </a:p>
              <a:p>
                <a:r>
                  <a:rPr lang="en-US" b="1" dirty="0">
                    <a:solidFill>
                      <a:schemeClr val="tx1"/>
                    </a:solidFill>
                  </a:rPr>
                  <a:t>rain-on-snow event</a:t>
                </a:r>
              </a:p>
            </p:txBody>
          </p:sp>
          <p:cxnSp>
            <p:nvCxnSpPr>
              <p:cNvPr id="29" name="Straight Arrow Connector 28"/>
              <p:cNvCxnSpPr>
                <a:stCxn id="28" idx="1"/>
              </p:cNvCxnSpPr>
              <p:nvPr/>
            </p:nvCxnSpPr>
            <p:spPr>
              <a:xfrm flipH="1">
                <a:off x="6442365" y="3213105"/>
                <a:ext cx="470632" cy="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6480080" y="2934355"/>
              <a:ext cx="184731" cy="195149"/>
            </a:xfrm>
            <a:prstGeom prst="rect">
              <a:avLst/>
            </a:prstGeom>
            <a:noFill/>
          </p:spPr>
          <p:txBody>
            <a:bodyPr wrap="none" rtlCol="0">
              <a:spAutoFit/>
            </a:bodyPr>
            <a:lstStyle/>
            <a:p>
              <a:endParaRPr lang="en-US" sz="1400" dirty="0">
                <a:solidFill>
                  <a:schemeClr val="accent1"/>
                </a:solidFill>
              </a:endParaRPr>
            </a:p>
          </p:txBody>
        </p:sp>
      </p:grpSp>
      <p:sp>
        <p:nvSpPr>
          <p:cNvPr id="30" name="TextBox 29"/>
          <p:cNvSpPr txBox="1"/>
          <p:nvPr/>
        </p:nvSpPr>
        <p:spPr>
          <a:xfrm>
            <a:off x="1694655" y="2660292"/>
            <a:ext cx="8755466" cy="3877985"/>
          </a:xfrm>
          <a:prstGeom prst="rect">
            <a:avLst/>
          </a:prstGeom>
          <a:solidFill>
            <a:schemeClr val="accent1">
              <a:lumMod val="40000"/>
              <a:lumOff val="60000"/>
            </a:schemeClr>
          </a:solidFill>
        </p:spPr>
        <p:txBody>
          <a:bodyPr wrap="square" lIns="640080" tIns="457200" rIns="274320" bIns="457200" rtlCol="0">
            <a:spAutoFit/>
          </a:bodyPr>
          <a:lstStyle/>
          <a:p>
            <a:r>
              <a:rPr lang="en-US" sz="4000" dirty="0"/>
              <a:t>Effect of forest age on summer low flow scales up well from a headwater catchment in Oregon to the 2,000x larger, mixed-age Mashel watershed</a:t>
            </a:r>
          </a:p>
          <a:p>
            <a:r>
              <a:rPr lang="en-US" sz="3200" b="1" i="1" dirty="0"/>
              <a:t>(no parameters were changed, only drivers)</a:t>
            </a:r>
          </a:p>
        </p:txBody>
      </p:sp>
      <p:sp>
        <p:nvSpPr>
          <p:cNvPr id="31" name="Rectangle 30"/>
          <p:cNvSpPr/>
          <p:nvPr/>
        </p:nvSpPr>
        <p:spPr>
          <a:xfrm>
            <a:off x="-18695" y="-13474"/>
            <a:ext cx="150882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10659532" y="-5013"/>
            <a:ext cx="153246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lide Number Placeholder 3">
            <a:extLst>
              <a:ext uri="{FF2B5EF4-FFF2-40B4-BE49-F238E27FC236}">
                <a16:creationId xmlns:a16="http://schemas.microsoft.com/office/drawing/2014/main" id="{01460151-B128-43E1-BD8A-5F78A1983451}"/>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20</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5982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1+#ppt_w/2"/>
                                          </p:val>
                                        </p:tav>
                                        <p:tav tm="100000">
                                          <p:val>
                                            <p:strVal val="#ppt_x"/>
                                          </p:val>
                                        </p:tav>
                                      </p:tavLst>
                                    </p:anim>
                                    <p:anim calcmode="lin" valueType="num">
                                      <p:cBhvr additive="base">
                                        <p:cTn id="20"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0393" y="447478"/>
            <a:ext cx="8251370" cy="992901"/>
          </a:xfrm>
          <a:prstGeom prst="rect">
            <a:avLst/>
          </a:prstGeom>
          <a:noFill/>
        </p:spPr>
        <p:txBody>
          <a:bodyPr wrap="square" rtlCol="0">
            <a:spAutoFit/>
          </a:bodyPr>
          <a:lstStyle>
            <a:defPPr>
              <a:defRPr lang="en-US"/>
            </a:defPPr>
            <a:lvl1pPr>
              <a:defRPr sz="3000" b="1">
                <a:solidFill>
                  <a:srgbClr val="2A65AC"/>
                </a:solidFill>
              </a:defRPr>
            </a:lvl1pPr>
          </a:lstStyle>
          <a:p>
            <a:pPr>
              <a:lnSpc>
                <a:spcPts val="3500"/>
              </a:lnSpc>
            </a:pPr>
            <a:r>
              <a:rPr lang="en-US" sz="3400" dirty="0">
                <a:solidFill>
                  <a:schemeClr val="accent1"/>
                </a:solidFill>
              </a:rPr>
              <a:t>Can longer forest harvest intervals increase  summer streamflow for salmon recovery?</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2158"/>
          <a:stretch/>
        </p:blipFill>
        <p:spPr bwMode="auto">
          <a:xfrm>
            <a:off x="3002833" y="2920996"/>
            <a:ext cx="6093337" cy="26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4002325" y="2700855"/>
            <a:ext cx="4017034" cy="1510863"/>
            <a:chOff x="2557380" y="2929463"/>
            <a:chExt cx="4017034" cy="1510862"/>
          </a:xfrm>
        </p:grpSpPr>
        <p:sp>
          <p:nvSpPr>
            <p:cNvPr id="7" name="TextBox 6"/>
            <p:cNvSpPr txBox="1"/>
            <p:nvPr/>
          </p:nvSpPr>
          <p:spPr>
            <a:xfrm>
              <a:off x="2557380" y="3947882"/>
              <a:ext cx="1126334" cy="492443"/>
            </a:xfrm>
            <a:prstGeom prst="rect">
              <a:avLst/>
            </a:prstGeom>
            <a:solidFill>
              <a:schemeClr val="bg1"/>
            </a:solidFill>
          </p:spPr>
          <p:txBody>
            <a:bodyPr wrap="none" lIns="0" tIns="0" rIns="0" bIns="0" rtlCol="0">
              <a:spAutoFit/>
            </a:bodyPr>
            <a:lstStyle/>
            <a:p>
              <a:pPr algn="ctr"/>
              <a:r>
                <a:rPr lang="en-US" sz="3200" dirty="0"/>
                <a:t>  6 cfs  </a:t>
              </a:r>
            </a:p>
          </p:txBody>
        </p:sp>
        <p:sp>
          <p:nvSpPr>
            <p:cNvPr id="8" name="TextBox 7"/>
            <p:cNvSpPr txBox="1"/>
            <p:nvPr/>
          </p:nvSpPr>
          <p:spPr>
            <a:xfrm>
              <a:off x="5542657" y="2929463"/>
              <a:ext cx="1031757" cy="492443"/>
            </a:xfrm>
            <a:prstGeom prst="rect">
              <a:avLst/>
            </a:prstGeom>
            <a:solidFill>
              <a:schemeClr val="bg1"/>
            </a:solidFill>
          </p:spPr>
          <p:txBody>
            <a:bodyPr wrap="none" lIns="0" tIns="0" rIns="0" bIns="0" rtlCol="0">
              <a:spAutoFit/>
            </a:bodyPr>
            <a:lstStyle/>
            <a:p>
              <a:r>
                <a:rPr lang="en-US" sz="2400" b="1" dirty="0"/>
                <a:t> </a:t>
              </a:r>
              <a:r>
                <a:rPr lang="en-US" sz="3200" dirty="0"/>
                <a:t>11 cfs</a:t>
              </a:r>
            </a:p>
          </p:txBody>
        </p:sp>
      </p:grpSp>
      <p:sp>
        <p:nvSpPr>
          <p:cNvPr id="9" name="TextBox 8"/>
          <p:cNvSpPr txBox="1"/>
          <p:nvPr/>
        </p:nvSpPr>
        <p:spPr>
          <a:xfrm>
            <a:off x="2383061" y="1602618"/>
            <a:ext cx="7105663" cy="1015663"/>
          </a:xfrm>
          <a:prstGeom prst="rect">
            <a:avLst/>
          </a:prstGeom>
          <a:solidFill>
            <a:schemeClr val="bg1"/>
          </a:solidFill>
          <a:ln>
            <a:noFill/>
          </a:ln>
        </p:spPr>
        <p:txBody>
          <a:bodyPr wrap="none" rtlCol="0">
            <a:spAutoFit/>
          </a:bodyPr>
          <a:lstStyle/>
          <a:p>
            <a:pPr algn="ctr"/>
            <a:r>
              <a:rPr lang="en-US" sz="3000" b="1" dirty="0"/>
              <a:t>Simulated September </a:t>
            </a:r>
            <a:r>
              <a:rPr lang="en-US" sz="3000" b="1" u="sng" dirty="0"/>
              <a:t>Minimum Daily</a:t>
            </a:r>
            <a:r>
              <a:rPr lang="en-US" sz="3000" b="1" dirty="0"/>
              <a:t> Flow </a:t>
            </a:r>
          </a:p>
          <a:p>
            <a:pPr algn="ctr"/>
            <a:r>
              <a:rPr lang="en-US" sz="3000" dirty="0"/>
              <a:t>Average for 2006-2014 </a:t>
            </a:r>
          </a:p>
        </p:txBody>
      </p:sp>
      <p:sp>
        <p:nvSpPr>
          <p:cNvPr id="10" name="TextBox 9"/>
          <p:cNvSpPr txBox="1"/>
          <p:nvPr/>
        </p:nvSpPr>
        <p:spPr>
          <a:xfrm>
            <a:off x="3670869" y="5417179"/>
            <a:ext cx="1705635" cy="523220"/>
          </a:xfrm>
          <a:prstGeom prst="rect">
            <a:avLst/>
          </a:prstGeom>
          <a:noFill/>
        </p:spPr>
        <p:txBody>
          <a:bodyPr wrap="square" rtlCol="0">
            <a:spAutoFit/>
          </a:bodyPr>
          <a:lstStyle/>
          <a:p>
            <a:r>
              <a:rPr lang="en-US" sz="2800" dirty="0"/>
              <a:t>    Actual</a:t>
            </a:r>
          </a:p>
        </p:txBody>
      </p:sp>
      <p:sp>
        <p:nvSpPr>
          <p:cNvPr id="11" name="TextBox 10"/>
          <p:cNvSpPr txBox="1"/>
          <p:nvPr/>
        </p:nvSpPr>
        <p:spPr>
          <a:xfrm>
            <a:off x="5481954" y="4589756"/>
            <a:ext cx="1126334" cy="492443"/>
          </a:xfrm>
          <a:prstGeom prst="rect">
            <a:avLst/>
          </a:prstGeom>
          <a:solidFill>
            <a:schemeClr val="bg1"/>
          </a:solidFill>
        </p:spPr>
        <p:txBody>
          <a:bodyPr wrap="none" lIns="0" tIns="0" rIns="0" bIns="0" rtlCol="0">
            <a:spAutoFit/>
          </a:bodyPr>
          <a:lstStyle/>
          <a:p>
            <a:pPr algn="ctr"/>
            <a:r>
              <a:rPr lang="en-US" sz="3200" dirty="0"/>
              <a:t>  2 cfs  </a:t>
            </a:r>
          </a:p>
        </p:txBody>
      </p:sp>
      <p:sp>
        <p:nvSpPr>
          <p:cNvPr id="12" name="TextBox 11"/>
          <p:cNvSpPr txBox="1"/>
          <p:nvPr/>
        </p:nvSpPr>
        <p:spPr>
          <a:xfrm>
            <a:off x="5580900" y="5422440"/>
            <a:ext cx="918841" cy="523220"/>
          </a:xfrm>
          <a:prstGeom prst="rect">
            <a:avLst/>
          </a:prstGeom>
          <a:noFill/>
        </p:spPr>
        <p:txBody>
          <a:bodyPr wrap="none" rtlCol="0">
            <a:spAutoFit/>
          </a:bodyPr>
          <a:lstStyle/>
          <a:p>
            <a:r>
              <a:rPr lang="en-US" sz="2800" dirty="0"/>
              <a:t>40 yr</a:t>
            </a:r>
          </a:p>
        </p:txBody>
      </p:sp>
      <p:sp>
        <p:nvSpPr>
          <p:cNvPr id="13" name="TextBox 12"/>
          <p:cNvSpPr txBox="1"/>
          <p:nvPr/>
        </p:nvSpPr>
        <p:spPr>
          <a:xfrm>
            <a:off x="6965065" y="5419203"/>
            <a:ext cx="1101584" cy="523220"/>
          </a:xfrm>
          <a:prstGeom prst="rect">
            <a:avLst/>
          </a:prstGeom>
          <a:noFill/>
        </p:spPr>
        <p:txBody>
          <a:bodyPr wrap="none" rtlCol="0">
            <a:spAutoFit/>
          </a:bodyPr>
          <a:lstStyle/>
          <a:p>
            <a:r>
              <a:rPr lang="en-US" sz="2800" dirty="0"/>
              <a:t>100 yr</a:t>
            </a:r>
          </a:p>
        </p:txBody>
      </p:sp>
      <p:sp>
        <p:nvSpPr>
          <p:cNvPr id="14" name="TextBox 13"/>
          <p:cNvSpPr txBox="1"/>
          <p:nvPr/>
        </p:nvSpPr>
        <p:spPr>
          <a:xfrm>
            <a:off x="2681074" y="5808549"/>
            <a:ext cx="6747925" cy="584775"/>
          </a:xfrm>
          <a:prstGeom prst="rect">
            <a:avLst/>
          </a:prstGeom>
          <a:noFill/>
        </p:spPr>
        <p:txBody>
          <a:bodyPr wrap="square" rtlCol="0">
            <a:spAutoFit/>
          </a:bodyPr>
          <a:lstStyle/>
          <a:p>
            <a:pPr algn="ctr"/>
            <a:r>
              <a:rPr lang="en-US" sz="3200" b="1" dirty="0"/>
              <a:t>Mashel Forest Landscape Age</a:t>
            </a:r>
          </a:p>
        </p:txBody>
      </p:sp>
      <p:sp>
        <p:nvSpPr>
          <p:cNvPr id="16" name="Rectangle 15"/>
          <p:cNvSpPr/>
          <p:nvPr/>
        </p:nvSpPr>
        <p:spPr>
          <a:xfrm>
            <a:off x="-18695" y="-13474"/>
            <a:ext cx="150882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0659532" y="-5013"/>
            <a:ext cx="153246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C37BFB0-D96C-428C-984A-EBA6E1316D64}"/>
              </a:ext>
            </a:extLst>
          </p:cNvPr>
          <p:cNvSpPr txBox="1"/>
          <p:nvPr/>
        </p:nvSpPr>
        <p:spPr>
          <a:xfrm>
            <a:off x="1846902" y="1673640"/>
            <a:ext cx="8251370" cy="4801314"/>
          </a:xfrm>
          <a:prstGeom prst="rect">
            <a:avLst/>
          </a:prstGeom>
          <a:solidFill>
            <a:schemeClr val="accent1">
              <a:lumMod val="40000"/>
              <a:lumOff val="60000"/>
            </a:schemeClr>
          </a:solidFill>
        </p:spPr>
        <p:txBody>
          <a:bodyPr wrap="square" lIns="731520" tIns="365760" rIns="548640" bIns="548640" rtlCol="0">
            <a:spAutoFit/>
          </a:bodyPr>
          <a:lstStyle/>
          <a:p>
            <a:r>
              <a:rPr lang="en-US" sz="4200" dirty="0"/>
              <a:t>Yes, VELMA results indicate that establishment of older (&gt;80 yr?) forest landscapes could substantially increase summer low flows compared to the present-day Mashel watershed</a:t>
            </a:r>
          </a:p>
        </p:txBody>
      </p:sp>
      <p:sp>
        <p:nvSpPr>
          <p:cNvPr id="19" name="Slide Number Placeholder 3">
            <a:extLst>
              <a:ext uri="{FF2B5EF4-FFF2-40B4-BE49-F238E27FC236}">
                <a16:creationId xmlns:a16="http://schemas.microsoft.com/office/drawing/2014/main" id="{A8AF36CE-B2AB-4885-AF04-7CFEA94A0296}"/>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21</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2295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924D1-618A-4B26-8E89-1E1C7FD2A45C}"/>
              </a:ext>
            </a:extLst>
          </p:cNvPr>
          <p:cNvPicPr>
            <a:picLocks noChangeAspect="1"/>
          </p:cNvPicPr>
          <p:nvPr/>
        </p:nvPicPr>
        <p:blipFill rotWithShape="1">
          <a:blip r:embed="rId2"/>
          <a:srcRect l="52009" t="28730" r="4303" b="8521"/>
          <a:stretch/>
        </p:blipFill>
        <p:spPr>
          <a:xfrm>
            <a:off x="569342" y="155167"/>
            <a:ext cx="2855345" cy="2638661"/>
          </a:xfrm>
          <a:prstGeom prst="rect">
            <a:avLst/>
          </a:prstGeom>
        </p:spPr>
      </p:pic>
      <p:sp>
        <p:nvSpPr>
          <p:cNvPr id="5" name="TextBox 4">
            <a:extLst>
              <a:ext uri="{FF2B5EF4-FFF2-40B4-BE49-F238E27FC236}">
                <a16:creationId xmlns:a16="http://schemas.microsoft.com/office/drawing/2014/main" id="{5C790892-DD0E-435C-9CD8-D52077EEB06D}"/>
              </a:ext>
            </a:extLst>
          </p:cNvPr>
          <p:cNvSpPr txBox="1"/>
          <p:nvPr/>
        </p:nvSpPr>
        <p:spPr>
          <a:xfrm>
            <a:off x="810948" y="3045151"/>
            <a:ext cx="10638040" cy="3600986"/>
          </a:xfrm>
          <a:prstGeom prst="rect">
            <a:avLst/>
          </a:prstGeom>
          <a:noFill/>
        </p:spPr>
        <p:txBody>
          <a:bodyPr wrap="none" rtlCol="0">
            <a:spAutoFit/>
          </a:bodyPr>
          <a:lstStyle/>
          <a:p>
            <a:pPr marL="342900" indent="-342900">
              <a:spcAft>
                <a:spcPts val="1200"/>
              </a:spcAft>
              <a:buFont typeface="Arial" panose="020B0604020202020204" pitchFamily="34" charset="0"/>
              <a:buChar char="•"/>
            </a:pPr>
            <a:r>
              <a:rPr lang="en-US" sz="2400" b="1" dirty="0">
                <a:highlight>
                  <a:srgbClr val="FFFF00"/>
                </a:highlight>
              </a:rPr>
              <a:t>Long harvest rotations:  up to 80 years, with thinning </a:t>
            </a:r>
            <a:r>
              <a:rPr lang="en-US" sz="2400" b="1" dirty="0"/>
              <a:t> </a:t>
            </a:r>
            <a:r>
              <a:rPr lang="en-US" sz="2400" b="1" dirty="0">
                <a:highlight>
                  <a:srgbClr val="FFFF00"/>
                </a:highlight>
                <a:sym typeface="Wingdings" panose="05000000000000000000" pitchFamily="2" charset="2"/>
              </a:rPr>
              <a:t></a:t>
            </a:r>
            <a:r>
              <a:rPr lang="en-US" sz="2400" b="1" dirty="0">
                <a:highlight>
                  <a:srgbClr val="FFFF00"/>
                </a:highlight>
              </a:rPr>
              <a:t> maximize timber value</a:t>
            </a:r>
          </a:p>
          <a:p>
            <a:pPr marL="342900" indent="-342900">
              <a:spcAft>
                <a:spcPts val="1200"/>
              </a:spcAft>
              <a:buFont typeface="Arial" panose="020B0604020202020204" pitchFamily="34" charset="0"/>
              <a:buChar char="•"/>
            </a:pPr>
            <a:r>
              <a:rPr lang="en-US" sz="2400" b="1" dirty="0"/>
              <a:t>1936:  110 acres of Coast Range second-growth</a:t>
            </a:r>
          </a:p>
          <a:p>
            <a:pPr marL="342900" indent="-342900">
              <a:spcAft>
                <a:spcPts val="1200"/>
              </a:spcAft>
              <a:buFont typeface="Arial" panose="020B0604020202020204" pitchFamily="34" charset="0"/>
              <a:buChar char="•"/>
            </a:pPr>
            <a:r>
              <a:rPr lang="en-US" sz="2400" b="1" dirty="0"/>
              <a:t>Now:  86,000 acres of standing timber (growth exceeds harvest)</a:t>
            </a:r>
          </a:p>
          <a:p>
            <a:pPr marL="342900" lvl="1" indent="-342900">
              <a:spcAft>
                <a:spcPts val="1200"/>
              </a:spcAft>
              <a:buFont typeface="Arial" panose="020B0604020202020204" pitchFamily="34" charset="0"/>
              <a:buChar char="•"/>
            </a:pPr>
            <a:r>
              <a:rPr lang="en-US" sz="2400" b="1" dirty="0"/>
              <a:t>Sustainably harvesting 15 million to 20 million board-feet per year</a:t>
            </a:r>
          </a:p>
          <a:p>
            <a:pPr marL="342900" lvl="1" indent="-342900">
              <a:spcAft>
                <a:spcPts val="1200"/>
              </a:spcAft>
              <a:buFont typeface="Arial" panose="020B0604020202020204" pitchFamily="34" charset="0"/>
              <a:buChar char="•"/>
            </a:pPr>
            <a:r>
              <a:rPr lang="en-US" sz="2400" b="1" dirty="0"/>
              <a:t>About $15 million in annual sales</a:t>
            </a:r>
          </a:p>
          <a:p>
            <a:pPr marL="342900" indent="-342900">
              <a:spcAft>
                <a:spcPts val="1200"/>
              </a:spcAft>
              <a:buFont typeface="Arial" panose="020B0604020202020204" pitchFamily="34" charset="0"/>
              <a:buChar char="•"/>
            </a:pPr>
            <a:r>
              <a:rPr lang="en-US" sz="2400" b="1" dirty="0"/>
              <a:t>Fish passage (culverts) &amp; habitat improvement</a:t>
            </a:r>
          </a:p>
          <a:p>
            <a:pPr marL="342900" indent="-342900">
              <a:spcAft>
                <a:spcPts val="1200"/>
              </a:spcAft>
              <a:buFont typeface="Arial" panose="020B0604020202020204" pitchFamily="34" charset="0"/>
              <a:buChar char="•"/>
            </a:pPr>
            <a:r>
              <a:rPr lang="en-US" sz="2400" b="1" dirty="0"/>
              <a:t>Water quality protection (skyline logging, road maintenance)</a:t>
            </a:r>
          </a:p>
        </p:txBody>
      </p:sp>
      <p:pic>
        <p:nvPicPr>
          <p:cNvPr id="6" name="Picture 5">
            <a:extLst>
              <a:ext uri="{FF2B5EF4-FFF2-40B4-BE49-F238E27FC236}">
                <a16:creationId xmlns:a16="http://schemas.microsoft.com/office/drawing/2014/main" id="{1D155AA8-184B-47FD-99E7-6328EE82C8DA}"/>
              </a:ext>
            </a:extLst>
          </p:cNvPr>
          <p:cNvPicPr>
            <a:picLocks noChangeAspect="1"/>
          </p:cNvPicPr>
          <p:nvPr/>
        </p:nvPicPr>
        <p:blipFill>
          <a:blip r:embed="rId3"/>
          <a:stretch>
            <a:fillRect/>
          </a:stretch>
        </p:blipFill>
        <p:spPr>
          <a:xfrm>
            <a:off x="7831240" y="181318"/>
            <a:ext cx="3751160" cy="2612510"/>
          </a:xfrm>
          <a:prstGeom prst="rect">
            <a:avLst/>
          </a:prstGeom>
        </p:spPr>
      </p:pic>
      <p:pic>
        <p:nvPicPr>
          <p:cNvPr id="4" name="Picture 3">
            <a:extLst>
              <a:ext uri="{FF2B5EF4-FFF2-40B4-BE49-F238E27FC236}">
                <a16:creationId xmlns:a16="http://schemas.microsoft.com/office/drawing/2014/main" id="{B753220E-97DB-4457-923F-D59067A05058}"/>
              </a:ext>
            </a:extLst>
          </p:cNvPr>
          <p:cNvPicPr>
            <a:picLocks noChangeAspect="1"/>
          </p:cNvPicPr>
          <p:nvPr/>
        </p:nvPicPr>
        <p:blipFill>
          <a:blip r:embed="rId4"/>
          <a:stretch>
            <a:fillRect/>
          </a:stretch>
        </p:blipFill>
        <p:spPr>
          <a:xfrm>
            <a:off x="3938552" y="181318"/>
            <a:ext cx="3378823" cy="2628325"/>
          </a:xfrm>
          <a:prstGeom prst="rect">
            <a:avLst/>
          </a:prstGeom>
        </p:spPr>
      </p:pic>
      <p:sp>
        <p:nvSpPr>
          <p:cNvPr id="8" name="TextBox 7">
            <a:extLst>
              <a:ext uri="{FF2B5EF4-FFF2-40B4-BE49-F238E27FC236}">
                <a16:creationId xmlns:a16="http://schemas.microsoft.com/office/drawing/2014/main" id="{F17CE6DE-3609-4E0C-AE17-0CB0051B7AF5}"/>
              </a:ext>
            </a:extLst>
          </p:cNvPr>
          <p:cNvSpPr txBox="1"/>
          <p:nvPr/>
        </p:nvSpPr>
        <p:spPr>
          <a:xfrm>
            <a:off x="2312344" y="2597926"/>
            <a:ext cx="1164101" cy="246221"/>
          </a:xfrm>
          <a:prstGeom prst="rect">
            <a:avLst/>
          </a:prstGeom>
          <a:noFill/>
        </p:spPr>
        <p:txBody>
          <a:bodyPr wrap="none" rtlCol="0">
            <a:spAutoFit/>
          </a:bodyPr>
          <a:lstStyle/>
          <a:p>
            <a:r>
              <a:rPr lang="en-US" sz="1000" dirty="0">
                <a:solidFill>
                  <a:schemeClr val="bg1"/>
                </a:solidFill>
              </a:rPr>
              <a:t>starkerforests.com</a:t>
            </a:r>
          </a:p>
        </p:txBody>
      </p:sp>
      <p:sp>
        <p:nvSpPr>
          <p:cNvPr id="9" name="TextBox 8">
            <a:extLst>
              <a:ext uri="{FF2B5EF4-FFF2-40B4-BE49-F238E27FC236}">
                <a16:creationId xmlns:a16="http://schemas.microsoft.com/office/drawing/2014/main" id="{AA6BC0DA-D628-4004-B7EB-D71FFF992965}"/>
              </a:ext>
            </a:extLst>
          </p:cNvPr>
          <p:cNvSpPr txBox="1"/>
          <p:nvPr/>
        </p:nvSpPr>
        <p:spPr>
          <a:xfrm>
            <a:off x="6170958" y="2606552"/>
            <a:ext cx="1164101" cy="246221"/>
          </a:xfrm>
          <a:prstGeom prst="rect">
            <a:avLst/>
          </a:prstGeom>
          <a:noFill/>
        </p:spPr>
        <p:txBody>
          <a:bodyPr wrap="none" rtlCol="0">
            <a:spAutoFit/>
          </a:bodyPr>
          <a:lstStyle/>
          <a:p>
            <a:r>
              <a:rPr lang="en-US" sz="1000" dirty="0">
                <a:solidFill>
                  <a:schemeClr val="bg1"/>
                </a:solidFill>
              </a:rPr>
              <a:t>starkerforests.com</a:t>
            </a:r>
          </a:p>
        </p:txBody>
      </p:sp>
      <p:sp>
        <p:nvSpPr>
          <p:cNvPr id="10" name="TextBox 9">
            <a:extLst>
              <a:ext uri="{FF2B5EF4-FFF2-40B4-BE49-F238E27FC236}">
                <a16:creationId xmlns:a16="http://schemas.microsoft.com/office/drawing/2014/main" id="{E4AD0EBF-6EBD-4268-95F7-F1878DE1E373}"/>
              </a:ext>
            </a:extLst>
          </p:cNvPr>
          <p:cNvSpPr txBox="1"/>
          <p:nvPr/>
        </p:nvSpPr>
        <p:spPr>
          <a:xfrm>
            <a:off x="10429534" y="2597926"/>
            <a:ext cx="1164101" cy="246221"/>
          </a:xfrm>
          <a:prstGeom prst="rect">
            <a:avLst/>
          </a:prstGeom>
          <a:noFill/>
        </p:spPr>
        <p:txBody>
          <a:bodyPr wrap="none" rtlCol="0">
            <a:spAutoFit/>
          </a:bodyPr>
          <a:lstStyle/>
          <a:p>
            <a:r>
              <a:rPr lang="en-US" sz="1000" dirty="0">
                <a:solidFill>
                  <a:schemeClr val="bg1"/>
                </a:solidFill>
              </a:rPr>
              <a:t>starkerforests.com</a:t>
            </a:r>
          </a:p>
        </p:txBody>
      </p:sp>
      <p:sp>
        <p:nvSpPr>
          <p:cNvPr id="11" name="Slide Number Placeholder 3">
            <a:extLst>
              <a:ext uri="{FF2B5EF4-FFF2-40B4-BE49-F238E27FC236}">
                <a16:creationId xmlns:a16="http://schemas.microsoft.com/office/drawing/2014/main" id="{E9216D22-D4D0-4EC0-B74D-841D28F1785C}"/>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22</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4187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2450" y="523134"/>
            <a:ext cx="5194755" cy="1661993"/>
          </a:xfrm>
          <a:prstGeom prst="rect">
            <a:avLst/>
          </a:prstGeom>
          <a:noFill/>
        </p:spPr>
        <p:txBody>
          <a:bodyPr wrap="none" rtlCol="0">
            <a:spAutoFit/>
          </a:bodyPr>
          <a:lstStyle/>
          <a:p>
            <a:pPr algn="ctr"/>
            <a:r>
              <a:rPr lang="en-US" sz="5400" b="1" dirty="0">
                <a:solidFill>
                  <a:schemeClr val="accent1"/>
                </a:solidFill>
              </a:rPr>
              <a:t>VELMA</a:t>
            </a:r>
          </a:p>
          <a:p>
            <a:pPr algn="ctr"/>
            <a:r>
              <a:rPr lang="en-US" sz="4800" dirty="0">
                <a:solidFill>
                  <a:schemeClr val="accent1"/>
                </a:solidFill>
              </a:rPr>
              <a:t>Large Woody Debris</a:t>
            </a:r>
            <a:endParaRPr lang="en-US" sz="4800" dirty="0"/>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2" t="-1446" r="12" b="1493"/>
          <a:stretch/>
        </p:blipFill>
        <p:spPr bwMode="auto">
          <a:xfrm>
            <a:off x="2224723" y="2175972"/>
            <a:ext cx="7814821" cy="4223601"/>
          </a:xfrm>
          <a:prstGeom prst="rect">
            <a:avLst/>
          </a:prstGeom>
          <a:noFill/>
          <a:ln w="6350">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5" name="Slide Number Placeholder 3">
            <a:extLst>
              <a:ext uri="{FF2B5EF4-FFF2-40B4-BE49-F238E27FC236}">
                <a16:creationId xmlns:a16="http://schemas.microsoft.com/office/drawing/2014/main" id="{731BB000-FBB8-4429-831D-CA1EDBF249EF}"/>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23</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29646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96" y="-13474"/>
            <a:ext cx="12210695"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663963" y="2739342"/>
            <a:ext cx="580608" cy="276999"/>
          </a:xfrm>
          <a:prstGeom prst="rect">
            <a:avLst/>
          </a:prstGeom>
          <a:noFill/>
        </p:spPr>
        <p:txBody>
          <a:bodyPr wrap="none" rtlCol="0">
            <a:spAutoFit/>
          </a:bodyPr>
          <a:lstStyle/>
          <a:p>
            <a:r>
              <a:rPr lang="en-US" sz="1200" b="1" dirty="0">
                <a:solidFill>
                  <a:schemeClr val="bg1"/>
                </a:solidFill>
              </a:rPr>
              <a:t>148 m</a:t>
            </a:r>
          </a:p>
        </p:txBody>
      </p:sp>
      <p:sp>
        <p:nvSpPr>
          <p:cNvPr id="5" name="TextBox 4"/>
          <p:cNvSpPr txBox="1"/>
          <p:nvPr/>
        </p:nvSpPr>
        <p:spPr>
          <a:xfrm>
            <a:off x="9786554" y="4203539"/>
            <a:ext cx="736099" cy="307777"/>
          </a:xfrm>
          <a:prstGeom prst="rect">
            <a:avLst/>
          </a:prstGeom>
          <a:noFill/>
        </p:spPr>
        <p:txBody>
          <a:bodyPr wrap="none" rtlCol="0">
            <a:spAutoFit/>
          </a:bodyPr>
          <a:lstStyle/>
          <a:p>
            <a:r>
              <a:rPr lang="en-US" sz="1400" b="1" dirty="0">
                <a:solidFill>
                  <a:schemeClr val="bg1"/>
                </a:solidFill>
              </a:rPr>
              <a:t>1460 m</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148" y="956736"/>
            <a:ext cx="9077327" cy="5290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7413631" y="6224314"/>
            <a:ext cx="3272980" cy="307777"/>
          </a:xfrm>
          <a:prstGeom prst="rect">
            <a:avLst/>
          </a:prstGeom>
        </p:spPr>
        <p:txBody>
          <a:bodyPr wrap="square">
            <a:spAutoFit/>
          </a:bodyPr>
          <a:lstStyle/>
          <a:p>
            <a:pPr>
              <a:spcBef>
                <a:spcPts val="1200"/>
              </a:spcBef>
            </a:pPr>
            <a:r>
              <a:rPr lang="en-US" sz="1400" b="1" dirty="0">
                <a:solidFill>
                  <a:schemeClr val="bg1"/>
                </a:solidFill>
              </a:rPr>
              <a:t>VISTAS 3D visualization of VELMA output</a:t>
            </a:r>
            <a:endParaRPr lang="en-US" sz="1200" b="1" dirty="0">
              <a:solidFill>
                <a:schemeClr val="bg1"/>
              </a:solidFill>
            </a:endParaRPr>
          </a:p>
        </p:txBody>
      </p:sp>
      <p:sp>
        <p:nvSpPr>
          <p:cNvPr id="9" name="Rectangle 8"/>
          <p:cNvSpPr/>
          <p:nvPr/>
        </p:nvSpPr>
        <p:spPr>
          <a:xfrm>
            <a:off x="5089216" y="6407604"/>
            <a:ext cx="1878797" cy="10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964353" y="6491808"/>
            <a:ext cx="2444900" cy="276999"/>
          </a:xfrm>
          <a:prstGeom prst="rect">
            <a:avLst/>
          </a:prstGeom>
          <a:noFill/>
        </p:spPr>
        <p:txBody>
          <a:bodyPr wrap="none" rtlCol="0">
            <a:spAutoFit/>
          </a:bodyPr>
          <a:lstStyle/>
          <a:p>
            <a:r>
              <a:rPr lang="en-US" sz="1200" dirty="0">
                <a:solidFill>
                  <a:schemeClr val="bg1"/>
                </a:solidFill>
              </a:rPr>
              <a:t>0         2        4        6        8         10 km</a:t>
            </a:r>
          </a:p>
        </p:txBody>
      </p:sp>
      <p:cxnSp>
        <p:nvCxnSpPr>
          <p:cNvPr id="11" name="Straight Connector 10"/>
          <p:cNvCxnSpPr/>
          <p:nvPr/>
        </p:nvCxnSpPr>
        <p:spPr>
          <a:xfrm>
            <a:off x="5461273" y="6381288"/>
            <a:ext cx="0" cy="162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41851" y="6384481"/>
            <a:ext cx="0" cy="162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06459" y="6382185"/>
            <a:ext cx="0" cy="162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70572" y="6382185"/>
            <a:ext cx="0" cy="162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rot="208057">
            <a:off x="1592195" y="964715"/>
            <a:ext cx="9068216" cy="5121118"/>
          </a:xfrm>
          <a:custGeom>
            <a:avLst/>
            <a:gdLst>
              <a:gd name="connsiteX0" fmla="*/ 1708728 w 8774546"/>
              <a:gd name="connsiteY0" fmla="*/ 794328 h 4747491"/>
              <a:gd name="connsiteX1" fmla="*/ 1579419 w 8774546"/>
              <a:gd name="connsiteY1" fmla="*/ 831273 h 4747491"/>
              <a:gd name="connsiteX2" fmla="*/ 1468582 w 8774546"/>
              <a:gd name="connsiteY2" fmla="*/ 914400 h 4747491"/>
              <a:gd name="connsiteX3" fmla="*/ 1366982 w 8774546"/>
              <a:gd name="connsiteY3" fmla="*/ 932873 h 4747491"/>
              <a:gd name="connsiteX4" fmla="*/ 1366982 w 8774546"/>
              <a:gd name="connsiteY4" fmla="*/ 979055 h 4747491"/>
              <a:gd name="connsiteX5" fmla="*/ 1376219 w 8774546"/>
              <a:gd name="connsiteY5" fmla="*/ 1080655 h 4747491"/>
              <a:gd name="connsiteX6" fmla="*/ 1357746 w 8774546"/>
              <a:gd name="connsiteY6" fmla="*/ 1173019 h 4747491"/>
              <a:gd name="connsiteX7" fmla="*/ 1283855 w 8774546"/>
              <a:gd name="connsiteY7" fmla="*/ 1191491 h 4747491"/>
              <a:gd name="connsiteX8" fmla="*/ 1237673 w 8774546"/>
              <a:gd name="connsiteY8" fmla="*/ 1256146 h 4747491"/>
              <a:gd name="connsiteX9" fmla="*/ 1191491 w 8774546"/>
              <a:gd name="connsiteY9" fmla="*/ 1330037 h 4747491"/>
              <a:gd name="connsiteX10" fmla="*/ 1108364 w 8774546"/>
              <a:gd name="connsiteY10" fmla="*/ 1366982 h 4747491"/>
              <a:gd name="connsiteX11" fmla="*/ 997528 w 8774546"/>
              <a:gd name="connsiteY11" fmla="*/ 1366982 h 4747491"/>
              <a:gd name="connsiteX12" fmla="*/ 840510 w 8774546"/>
              <a:gd name="connsiteY12" fmla="*/ 1348510 h 4747491"/>
              <a:gd name="connsiteX13" fmla="*/ 785091 w 8774546"/>
              <a:gd name="connsiteY13" fmla="*/ 1385455 h 4747491"/>
              <a:gd name="connsiteX14" fmla="*/ 692728 w 8774546"/>
              <a:gd name="connsiteY14" fmla="*/ 1477819 h 4747491"/>
              <a:gd name="connsiteX15" fmla="*/ 609600 w 8774546"/>
              <a:gd name="connsiteY15" fmla="*/ 1524000 h 4747491"/>
              <a:gd name="connsiteX16" fmla="*/ 498764 w 8774546"/>
              <a:gd name="connsiteY16" fmla="*/ 1570182 h 4747491"/>
              <a:gd name="connsiteX17" fmla="*/ 406400 w 8774546"/>
              <a:gd name="connsiteY17" fmla="*/ 1542473 h 4747491"/>
              <a:gd name="connsiteX18" fmla="*/ 350982 w 8774546"/>
              <a:gd name="connsiteY18" fmla="*/ 1468582 h 4747491"/>
              <a:gd name="connsiteX19" fmla="*/ 258619 w 8774546"/>
              <a:gd name="connsiteY19" fmla="*/ 1487055 h 4747491"/>
              <a:gd name="connsiteX20" fmla="*/ 120073 w 8774546"/>
              <a:gd name="connsiteY20" fmla="*/ 1496291 h 4747491"/>
              <a:gd name="connsiteX21" fmla="*/ 83128 w 8774546"/>
              <a:gd name="connsiteY21" fmla="*/ 1487055 h 4747491"/>
              <a:gd name="connsiteX22" fmla="*/ 73891 w 8774546"/>
              <a:gd name="connsiteY22" fmla="*/ 1542473 h 4747491"/>
              <a:gd name="connsiteX23" fmla="*/ 55419 w 8774546"/>
              <a:gd name="connsiteY23" fmla="*/ 1579419 h 4747491"/>
              <a:gd name="connsiteX24" fmla="*/ 9237 w 8774546"/>
              <a:gd name="connsiteY24" fmla="*/ 1588655 h 4747491"/>
              <a:gd name="connsiteX25" fmla="*/ 18473 w 8774546"/>
              <a:gd name="connsiteY25" fmla="*/ 1662546 h 4747491"/>
              <a:gd name="connsiteX26" fmla="*/ 46182 w 8774546"/>
              <a:gd name="connsiteY26" fmla="*/ 1671782 h 4747491"/>
              <a:gd name="connsiteX27" fmla="*/ 27710 w 8774546"/>
              <a:gd name="connsiteY27" fmla="*/ 1699491 h 4747491"/>
              <a:gd name="connsiteX28" fmla="*/ 0 w 8774546"/>
              <a:gd name="connsiteY28" fmla="*/ 1745673 h 4747491"/>
              <a:gd name="connsiteX29" fmla="*/ 138546 w 8774546"/>
              <a:gd name="connsiteY29" fmla="*/ 1838037 h 4747491"/>
              <a:gd name="connsiteX30" fmla="*/ 221673 w 8774546"/>
              <a:gd name="connsiteY30" fmla="*/ 1911928 h 4747491"/>
              <a:gd name="connsiteX31" fmla="*/ 258619 w 8774546"/>
              <a:gd name="connsiteY31" fmla="*/ 1948873 h 4747491"/>
              <a:gd name="connsiteX32" fmla="*/ 286328 w 8774546"/>
              <a:gd name="connsiteY32" fmla="*/ 2041237 h 4747491"/>
              <a:gd name="connsiteX33" fmla="*/ 286328 w 8774546"/>
              <a:gd name="connsiteY33" fmla="*/ 2105891 h 4747491"/>
              <a:gd name="connsiteX34" fmla="*/ 240146 w 8774546"/>
              <a:gd name="connsiteY34" fmla="*/ 2216728 h 4747491"/>
              <a:gd name="connsiteX35" fmla="*/ 157019 w 8774546"/>
              <a:gd name="connsiteY35" fmla="*/ 2272146 h 4747491"/>
              <a:gd name="connsiteX36" fmla="*/ 258619 w 8774546"/>
              <a:gd name="connsiteY36" fmla="*/ 2364510 h 4747491"/>
              <a:gd name="connsiteX37" fmla="*/ 267855 w 8774546"/>
              <a:gd name="connsiteY37" fmla="*/ 2401455 h 4747491"/>
              <a:gd name="connsiteX38" fmla="*/ 286328 w 8774546"/>
              <a:gd name="connsiteY38" fmla="*/ 2447637 h 4747491"/>
              <a:gd name="connsiteX39" fmla="*/ 378691 w 8774546"/>
              <a:gd name="connsiteY39" fmla="*/ 2512291 h 4747491"/>
              <a:gd name="connsiteX40" fmla="*/ 387928 w 8774546"/>
              <a:gd name="connsiteY40" fmla="*/ 2558473 h 4747491"/>
              <a:gd name="connsiteX41" fmla="*/ 360219 w 8774546"/>
              <a:gd name="connsiteY41" fmla="*/ 2613891 h 4747491"/>
              <a:gd name="connsiteX42" fmla="*/ 314037 w 8774546"/>
              <a:gd name="connsiteY42" fmla="*/ 2650837 h 4747491"/>
              <a:gd name="connsiteX43" fmla="*/ 332510 w 8774546"/>
              <a:gd name="connsiteY43" fmla="*/ 2715491 h 4747491"/>
              <a:gd name="connsiteX44" fmla="*/ 415637 w 8774546"/>
              <a:gd name="connsiteY44" fmla="*/ 2752437 h 4747491"/>
              <a:gd name="connsiteX45" fmla="*/ 480291 w 8774546"/>
              <a:gd name="connsiteY45" fmla="*/ 2909455 h 4747491"/>
              <a:gd name="connsiteX46" fmla="*/ 572655 w 8774546"/>
              <a:gd name="connsiteY46" fmla="*/ 2992582 h 4747491"/>
              <a:gd name="connsiteX47" fmla="*/ 572655 w 8774546"/>
              <a:gd name="connsiteY47" fmla="*/ 3038764 h 4747491"/>
              <a:gd name="connsiteX48" fmla="*/ 572655 w 8774546"/>
              <a:gd name="connsiteY48" fmla="*/ 3103419 h 4747491"/>
              <a:gd name="connsiteX49" fmla="*/ 526473 w 8774546"/>
              <a:gd name="connsiteY49" fmla="*/ 3149600 h 4747491"/>
              <a:gd name="connsiteX50" fmla="*/ 600364 w 8774546"/>
              <a:gd name="connsiteY50" fmla="*/ 3223491 h 4747491"/>
              <a:gd name="connsiteX51" fmla="*/ 609600 w 8774546"/>
              <a:gd name="connsiteY51" fmla="*/ 3260437 h 4747491"/>
              <a:gd name="connsiteX52" fmla="*/ 701964 w 8774546"/>
              <a:gd name="connsiteY52" fmla="*/ 3352800 h 4747491"/>
              <a:gd name="connsiteX53" fmla="*/ 701964 w 8774546"/>
              <a:gd name="connsiteY53" fmla="*/ 3352800 h 4747491"/>
              <a:gd name="connsiteX54" fmla="*/ 701964 w 8774546"/>
              <a:gd name="connsiteY54" fmla="*/ 3463637 h 4747491"/>
              <a:gd name="connsiteX55" fmla="*/ 923637 w 8774546"/>
              <a:gd name="connsiteY55" fmla="*/ 3454400 h 4747491"/>
              <a:gd name="connsiteX56" fmla="*/ 1108364 w 8774546"/>
              <a:gd name="connsiteY56" fmla="*/ 3408219 h 4747491"/>
              <a:gd name="connsiteX57" fmla="*/ 1126837 w 8774546"/>
              <a:gd name="connsiteY57" fmla="*/ 3482110 h 4747491"/>
              <a:gd name="connsiteX58" fmla="*/ 1228437 w 8774546"/>
              <a:gd name="connsiteY58" fmla="*/ 3556000 h 4747491"/>
              <a:gd name="connsiteX59" fmla="*/ 1320800 w 8774546"/>
              <a:gd name="connsiteY59" fmla="*/ 3565237 h 4747491"/>
              <a:gd name="connsiteX60" fmla="*/ 1422400 w 8774546"/>
              <a:gd name="connsiteY60" fmla="*/ 3565237 h 4747491"/>
              <a:gd name="connsiteX61" fmla="*/ 1468582 w 8774546"/>
              <a:gd name="connsiteY61" fmla="*/ 3666837 h 4747491"/>
              <a:gd name="connsiteX62" fmla="*/ 1533237 w 8774546"/>
              <a:gd name="connsiteY62" fmla="*/ 3740728 h 4747491"/>
              <a:gd name="connsiteX63" fmla="*/ 1588655 w 8774546"/>
              <a:gd name="connsiteY63" fmla="*/ 3796146 h 4747491"/>
              <a:gd name="connsiteX64" fmla="*/ 1616364 w 8774546"/>
              <a:gd name="connsiteY64" fmla="*/ 3851564 h 4747491"/>
              <a:gd name="connsiteX65" fmla="*/ 1616364 w 8774546"/>
              <a:gd name="connsiteY65" fmla="*/ 3980873 h 4747491"/>
              <a:gd name="connsiteX66" fmla="*/ 1727200 w 8774546"/>
              <a:gd name="connsiteY66" fmla="*/ 4091710 h 4747491"/>
              <a:gd name="connsiteX67" fmla="*/ 1708728 w 8774546"/>
              <a:gd name="connsiteY67" fmla="*/ 4211782 h 4747491"/>
              <a:gd name="connsiteX68" fmla="*/ 1902691 w 8774546"/>
              <a:gd name="connsiteY68" fmla="*/ 4276437 h 4747491"/>
              <a:gd name="connsiteX69" fmla="*/ 1995055 w 8774546"/>
              <a:gd name="connsiteY69" fmla="*/ 4248728 h 4747491"/>
              <a:gd name="connsiteX70" fmla="*/ 2096655 w 8774546"/>
              <a:gd name="connsiteY70" fmla="*/ 4156364 h 4747491"/>
              <a:gd name="connsiteX71" fmla="*/ 2161310 w 8774546"/>
              <a:gd name="connsiteY71" fmla="*/ 4257964 h 4747491"/>
              <a:gd name="connsiteX72" fmla="*/ 2207491 w 8774546"/>
              <a:gd name="connsiteY72" fmla="*/ 4276437 h 4747491"/>
              <a:gd name="connsiteX73" fmla="*/ 2244437 w 8774546"/>
              <a:gd name="connsiteY73" fmla="*/ 4202546 h 4747491"/>
              <a:gd name="connsiteX74" fmla="*/ 2327564 w 8774546"/>
              <a:gd name="connsiteY74" fmla="*/ 4119419 h 4747491"/>
              <a:gd name="connsiteX75" fmla="*/ 2438400 w 8774546"/>
              <a:gd name="connsiteY75" fmla="*/ 4064000 h 4747491"/>
              <a:gd name="connsiteX76" fmla="*/ 2623128 w 8774546"/>
              <a:gd name="connsiteY76" fmla="*/ 4174837 h 4747491"/>
              <a:gd name="connsiteX77" fmla="*/ 2789382 w 8774546"/>
              <a:gd name="connsiteY77" fmla="*/ 4267200 h 4747491"/>
              <a:gd name="connsiteX78" fmla="*/ 2881746 w 8774546"/>
              <a:gd name="connsiteY78" fmla="*/ 4331855 h 4747491"/>
              <a:gd name="connsiteX79" fmla="*/ 2983346 w 8774546"/>
              <a:gd name="connsiteY79" fmla="*/ 4378037 h 4747491"/>
              <a:gd name="connsiteX80" fmla="*/ 3103419 w 8774546"/>
              <a:gd name="connsiteY80" fmla="*/ 4304146 h 4747491"/>
              <a:gd name="connsiteX81" fmla="*/ 3214255 w 8774546"/>
              <a:gd name="connsiteY81" fmla="*/ 4230255 h 4747491"/>
              <a:gd name="connsiteX82" fmla="*/ 3426691 w 8774546"/>
              <a:gd name="connsiteY82" fmla="*/ 4156364 h 4747491"/>
              <a:gd name="connsiteX83" fmla="*/ 3629891 w 8774546"/>
              <a:gd name="connsiteY83" fmla="*/ 4110182 h 4747491"/>
              <a:gd name="connsiteX84" fmla="*/ 3731491 w 8774546"/>
              <a:gd name="connsiteY84" fmla="*/ 4285673 h 4747491"/>
              <a:gd name="connsiteX85" fmla="*/ 3814619 w 8774546"/>
              <a:gd name="connsiteY85" fmla="*/ 4414982 h 4747491"/>
              <a:gd name="connsiteX86" fmla="*/ 3888510 w 8774546"/>
              <a:gd name="connsiteY86" fmla="*/ 4507346 h 4747491"/>
              <a:gd name="connsiteX87" fmla="*/ 4017819 w 8774546"/>
              <a:gd name="connsiteY87" fmla="*/ 4562764 h 4747491"/>
              <a:gd name="connsiteX88" fmla="*/ 4193310 w 8774546"/>
              <a:gd name="connsiteY88" fmla="*/ 4581237 h 4747491"/>
              <a:gd name="connsiteX89" fmla="*/ 4285673 w 8774546"/>
              <a:gd name="connsiteY89" fmla="*/ 4664364 h 4747491"/>
              <a:gd name="connsiteX90" fmla="*/ 4451928 w 8774546"/>
              <a:gd name="connsiteY90" fmla="*/ 4747491 h 4747491"/>
              <a:gd name="connsiteX91" fmla="*/ 4636655 w 8774546"/>
              <a:gd name="connsiteY91" fmla="*/ 4747491 h 4747491"/>
              <a:gd name="connsiteX92" fmla="*/ 4922982 w 8774546"/>
              <a:gd name="connsiteY92" fmla="*/ 4692073 h 4747491"/>
              <a:gd name="connsiteX93" fmla="*/ 5107710 w 8774546"/>
              <a:gd name="connsiteY93" fmla="*/ 4599710 h 4747491"/>
              <a:gd name="connsiteX94" fmla="*/ 5218546 w 8774546"/>
              <a:gd name="connsiteY94" fmla="*/ 4701310 h 4747491"/>
              <a:gd name="connsiteX95" fmla="*/ 5347855 w 8774546"/>
              <a:gd name="connsiteY95" fmla="*/ 4664364 h 4747491"/>
              <a:gd name="connsiteX96" fmla="*/ 5495637 w 8774546"/>
              <a:gd name="connsiteY96" fmla="*/ 4719782 h 4747491"/>
              <a:gd name="connsiteX97" fmla="*/ 5597237 w 8774546"/>
              <a:gd name="connsiteY97" fmla="*/ 4590473 h 4747491"/>
              <a:gd name="connsiteX98" fmla="*/ 5652655 w 8774546"/>
              <a:gd name="connsiteY98" fmla="*/ 4525819 h 4747491"/>
              <a:gd name="connsiteX99" fmla="*/ 5800437 w 8774546"/>
              <a:gd name="connsiteY99" fmla="*/ 4562764 h 4747491"/>
              <a:gd name="connsiteX100" fmla="*/ 5874328 w 8774546"/>
              <a:gd name="connsiteY100" fmla="*/ 4488873 h 4747491"/>
              <a:gd name="connsiteX101" fmla="*/ 6049819 w 8774546"/>
              <a:gd name="connsiteY101" fmla="*/ 4451928 h 4747491"/>
              <a:gd name="connsiteX102" fmla="*/ 6253019 w 8774546"/>
              <a:gd name="connsiteY102" fmla="*/ 4378037 h 4747491"/>
              <a:gd name="connsiteX103" fmla="*/ 6363855 w 8774546"/>
              <a:gd name="connsiteY103" fmla="*/ 4368800 h 4747491"/>
              <a:gd name="connsiteX104" fmla="*/ 6437746 w 8774546"/>
              <a:gd name="connsiteY104" fmla="*/ 4387273 h 4747491"/>
              <a:gd name="connsiteX105" fmla="*/ 6604000 w 8774546"/>
              <a:gd name="connsiteY105" fmla="*/ 4350328 h 4747491"/>
              <a:gd name="connsiteX106" fmla="*/ 6733310 w 8774546"/>
              <a:gd name="connsiteY106" fmla="*/ 4433455 h 4747491"/>
              <a:gd name="connsiteX107" fmla="*/ 6871855 w 8774546"/>
              <a:gd name="connsiteY107" fmla="*/ 4562764 h 4747491"/>
              <a:gd name="connsiteX108" fmla="*/ 6964219 w 8774546"/>
              <a:gd name="connsiteY108" fmla="*/ 4581237 h 4747491"/>
              <a:gd name="connsiteX109" fmla="*/ 7075055 w 8774546"/>
              <a:gd name="connsiteY109" fmla="*/ 4553528 h 4747491"/>
              <a:gd name="connsiteX110" fmla="*/ 7250546 w 8774546"/>
              <a:gd name="connsiteY110" fmla="*/ 4645891 h 4747491"/>
              <a:gd name="connsiteX111" fmla="*/ 7444510 w 8774546"/>
              <a:gd name="connsiteY111" fmla="*/ 4664364 h 4747491"/>
              <a:gd name="connsiteX112" fmla="*/ 7472219 w 8774546"/>
              <a:gd name="connsiteY112" fmla="*/ 4729019 h 4747491"/>
              <a:gd name="connsiteX113" fmla="*/ 7592291 w 8774546"/>
              <a:gd name="connsiteY113" fmla="*/ 4701310 h 4747491"/>
              <a:gd name="connsiteX114" fmla="*/ 7684655 w 8774546"/>
              <a:gd name="connsiteY114" fmla="*/ 4710546 h 4747491"/>
              <a:gd name="connsiteX115" fmla="*/ 7897091 w 8774546"/>
              <a:gd name="connsiteY115" fmla="*/ 4562764 h 4747491"/>
              <a:gd name="connsiteX116" fmla="*/ 8081819 w 8774546"/>
              <a:gd name="connsiteY116" fmla="*/ 4608946 h 4747491"/>
              <a:gd name="connsiteX117" fmla="*/ 8174182 w 8774546"/>
              <a:gd name="connsiteY117" fmla="*/ 4664364 h 4747491"/>
              <a:gd name="connsiteX118" fmla="*/ 8386619 w 8774546"/>
              <a:gd name="connsiteY118" fmla="*/ 4618182 h 4747491"/>
              <a:gd name="connsiteX119" fmla="*/ 8488219 w 8774546"/>
              <a:gd name="connsiteY119" fmla="*/ 4618182 h 4747491"/>
              <a:gd name="connsiteX120" fmla="*/ 8589819 w 8774546"/>
              <a:gd name="connsiteY120" fmla="*/ 4562764 h 4747491"/>
              <a:gd name="connsiteX121" fmla="*/ 8654473 w 8774546"/>
              <a:gd name="connsiteY121" fmla="*/ 4516582 h 4747491"/>
              <a:gd name="connsiteX122" fmla="*/ 8682182 w 8774546"/>
              <a:gd name="connsiteY122" fmla="*/ 4396510 h 4747491"/>
              <a:gd name="connsiteX123" fmla="*/ 8654473 w 8774546"/>
              <a:gd name="connsiteY123" fmla="*/ 4211782 h 4747491"/>
              <a:gd name="connsiteX124" fmla="*/ 8774546 w 8774546"/>
              <a:gd name="connsiteY124" fmla="*/ 4091710 h 4747491"/>
              <a:gd name="connsiteX125" fmla="*/ 8719128 w 8774546"/>
              <a:gd name="connsiteY125" fmla="*/ 3713019 h 4747491"/>
              <a:gd name="connsiteX126" fmla="*/ 8571346 w 8774546"/>
              <a:gd name="connsiteY126" fmla="*/ 3325091 h 4747491"/>
              <a:gd name="connsiteX127" fmla="*/ 8617528 w 8774546"/>
              <a:gd name="connsiteY127" fmla="*/ 3121891 h 4747491"/>
              <a:gd name="connsiteX128" fmla="*/ 8589819 w 8774546"/>
              <a:gd name="connsiteY128" fmla="*/ 2992582 h 4747491"/>
              <a:gd name="connsiteX129" fmla="*/ 8543637 w 8774546"/>
              <a:gd name="connsiteY129" fmla="*/ 2854037 h 4747491"/>
              <a:gd name="connsiteX130" fmla="*/ 8137237 w 8774546"/>
              <a:gd name="connsiteY130" fmla="*/ 2780146 h 4747491"/>
              <a:gd name="connsiteX131" fmla="*/ 7970982 w 8774546"/>
              <a:gd name="connsiteY131" fmla="*/ 2669310 h 4747491"/>
              <a:gd name="connsiteX132" fmla="*/ 7943273 w 8774546"/>
              <a:gd name="connsiteY132" fmla="*/ 2512291 h 4747491"/>
              <a:gd name="connsiteX133" fmla="*/ 7998691 w 8774546"/>
              <a:gd name="connsiteY133" fmla="*/ 2290619 h 4747491"/>
              <a:gd name="connsiteX134" fmla="*/ 7934037 w 8774546"/>
              <a:gd name="connsiteY134" fmla="*/ 2161310 h 4747491"/>
              <a:gd name="connsiteX135" fmla="*/ 7777019 w 8774546"/>
              <a:gd name="connsiteY135" fmla="*/ 2068946 h 4747491"/>
              <a:gd name="connsiteX136" fmla="*/ 7758546 w 8774546"/>
              <a:gd name="connsiteY136" fmla="*/ 1874982 h 4747491"/>
              <a:gd name="connsiteX137" fmla="*/ 7684655 w 8774546"/>
              <a:gd name="connsiteY137" fmla="*/ 1644073 h 4747491"/>
              <a:gd name="connsiteX138" fmla="*/ 7638473 w 8774546"/>
              <a:gd name="connsiteY138" fmla="*/ 1468582 h 4747491"/>
              <a:gd name="connsiteX139" fmla="*/ 7592291 w 8774546"/>
              <a:gd name="connsiteY139" fmla="*/ 1320800 h 4747491"/>
              <a:gd name="connsiteX140" fmla="*/ 7426037 w 8774546"/>
              <a:gd name="connsiteY140" fmla="*/ 1200728 h 4747491"/>
              <a:gd name="connsiteX141" fmla="*/ 7195128 w 8774546"/>
              <a:gd name="connsiteY141" fmla="*/ 1200728 h 4747491"/>
              <a:gd name="connsiteX142" fmla="*/ 7038110 w 8774546"/>
              <a:gd name="connsiteY142" fmla="*/ 1099128 h 4747491"/>
              <a:gd name="connsiteX143" fmla="*/ 6890328 w 8774546"/>
              <a:gd name="connsiteY143" fmla="*/ 960582 h 4747491"/>
              <a:gd name="connsiteX144" fmla="*/ 6834910 w 8774546"/>
              <a:gd name="connsiteY144" fmla="*/ 877455 h 4747491"/>
              <a:gd name="connsiteX145" fmla="*/ 6714837 w 8774546"/>
              <a:gd name="connsiteY145" fmla="*/ 803564 h 4747491"/>
              <a:gd name="connsiteX146" fmla="*/ 6548582 w 8774546"/>
              <a:gd name="connsiteY146" fmla="*/ 738910 h 4747491"/>
              <a:gd name="connsiteX147" fmla="*/ 6502400 w 8774546"/>
              <a:gd name="connsiteY147" fmla="*/ 591128 h 4747491"/>
              <a:gd name="connsiteX148" fmla="*/ 6511637 w 8774546"/>
              <a:gd name="connsiteY148" fmla="*/ 517237 h 4747491"/>
              <a:gd name="connsiteX149" fmla="*/ 6382328 w 8774546"/>
              <a:gd name="connsiteY149" fmla="*/ 424873 h 4747491"/>
              <a:gd name="connsiteX150" fmla="*/ 6363855 w 8774546"/>
              <a:gd name="connsiteY150" fmla="*/ 314037 h 4747491"/>
              <a:gd name="connsiteX151" fmla="*/ 6410037 w 8774546"/>
              <a:gd name="connsiteY151" fmla="*/ 166255 h 4747491"/>
              <a:gd name="connsiteX152" fmla="*/ 6142182 w 8774546"/>
              <a:gd name="connsiteY152" fmla="*/ 120073 h 4747491"/>
              <a:gd name="connsiteX153" fmla="*/ 5883564 w 8774546"/>
              <a:gd name="connsiteY153" fmla="*/ 83128 h 4747491"/>
              <a:gd name="connsiteX154" fmla="*/ 5883564 w 8774546"/>
              <a:gd name="connsiteY154" fmla="*/ 83128 h 4747491"/>
              <a:gd name="connsiteX155" fmla="*/ 5624946 w 8774546"/>
              <a:gd name="connsiteY155" fmla="*/ 0 h 4747491"/>
              <a:gd name="connsiteX156" fmla="*/ 5541819 w 8774546"/>
              <a:gd name="connsiteY156" fmla="*/ 83128 h 4747491"/>
              <a:gd name="connsiteX157" fmla="*/ 5403273 w 8774546"/>
              <a:gd name="connsiteY157" fmla="*/ 230910 h 4747491"/>
              <a:gd name="connsiteX158" fmla="*/ 5200073 w 8774546"/>
              <a:gd name="connsiteY158" fmla="*/ 360219 h 4747491"/>
              <a:gd name="connsiteX159" fmla="*/ 5052291 w 8774546"/>
              <a:gd name="connsiteY159" fmla="*/ 591128 h 4747491"/>
              <a:gd name="connsiteX160" fmla="*/ 4932219 w 8774546"/>
              <a:gd name="connsiteY160" fmla="*/ 683491 h 4747491"/>
              <a:gd name="connsiteX161" fmla="*/ 4821382 w 8774546"/>
              <a:gd name="connsiteY161" fmla="*/ 738910 h 4747491"/>
              <a:gd name="connsiteX162" fmla="*/ 4664364 w 8774546"/>
              <a:gd name="connsiteY162" fmla="*/ 766619 h 4747491"/>
              <a:gd name="connsiteX163" fmla="*/ 4590473 w 8774546"/>
              <a:gd name="connsiteY163" fmla="*/ 849746 h 4747491"/>
              <a:gd name="connsiteX164" fmla="*/ 4470400 w 8774546"/>
              <a:gd name="connsiteY164" fmla="*/ 914400 h 4747491"/>
              <a:gd name="connsiteX165" fmla="*/ 4294910 w 8774546"/>
              <a:gd name="connsiteY165" fmla="*/ 988291 h 4747491"/>
              <a:gd name="connsiteX166" fmla="*/ 4119419 w 8774546"/>
              <a:gd name="connsiteY166" fmla="*/ 951346 h 4747491"/>
              <a:gd name="connsiteX167" fmla="*/ 4017819 w 8774546"/>
              <a:gd name="connsiteY167" fmla="*/ 923637 h 4747491"/>
              <a:gd name="connsiteX168" fmla="*/ 3768437 w 8774546"/>
              <a:gd name="connsiteY168" fmla="*/ 979055 h 4747491"/>
              <a:gd name="connsiteX169" fmla="*/ 3629891 w 8774546"/>
              <a:gd name="connsiteY169" fmla="*/ 858982 h 4747491"/>
              <a:gd name="connsiteX170" fmla="*/ 3482110 w 8774546"/>
              <a:gd name="connsiteY170" fmla="*/ 840510 h 4747491"/>
              <a:gd name="connsiteX171" fmla="*/ 3435928 w 8774546"/>
              <a:gd name="connsiteY171" fmla="*/ 711200 h 4747491"/>
              <a:gd name="connsiteX172" fmla="*/ 3315855 w 8774546"/>
              <a:gd name="connsiteY172" fmla="*/ 711200 h 4747491"/>
              <a:gd name="connsiteX173" fmla="*/ 3205019 w 8774546"/>
              <a:gd name="connsiteY173" fmla="*/ 729673 h 4747491"/>
              <a:gd name="connsiteX174" fmla="*/ 3048000 w 8774546"/>
              <a:gd name="connsiteY174" fmla="*/ 803564 h 4747491"/>
              <a:gd name="connsiteX175" fmla="*/ 2974110 w 8774546"/>
              <a:gd name="connsiteY175" fmla="*/ 849746 h 4747491"/>
              <a:gd name="connsiteX176" fmla="*/ 2909455 w 8774546"/>
              <a:gd name="connsiteY176" fmla="*/ 951346 h 4747491"/>
              <a:gd name="connsiteX177" fmla="*/ 2835564 w 8774546"/>
              <a:gd name="connsiteY177" fmla="*/ 1025237 h 4747491"/>
              <a:gd name="connsiteX178" fmla="*/ 2733964 w 8774546"/>
              <a:gd name="connsiteY178" fmla="*/ 969819 h 4747491"/>
              <a:gd name="connsiteX179" fmla="*/ 2623128 w 8774546"/>
              <a:gd name="connsiteY179" fmla="*/ 969819 h 4747491"/>
              <a:gd name="connsiteX180" fmla="*/ 2429164 w 8774546"/>
              <a:gd name="connsiteY180" fmla="*/ 979055 h 4747491"/>
              <a:gd name="connsiteX181" fmla="*/ 2281382 w 8774546"/>
              <a:gd name="connsiteY181" fmla="*/ 1006764 h 4747491"/>
              <a:gd name="connsiteX182" fmla="*/ 2078182 w 8774546"/>
              <a:gd name="connsiteY182" fmla="*/ 979055 h 4747491"/>
              <a:gd name="connsiteX183" fmla="*/ 1948873 w 8774546"/>
              <a:gd name="connsiteY183" fmla="*/ 951346 h 4747491"/>
              <a:gd name="connsiteX184" fmla="*/ 1865746 w 8774546"/>
              <a:gd name="connsiteY184" fmla="*/ 840510 h 4747491"/>
              <a:gd name="connsiteX185" fmla="*/ 1708728 w 8774546"/>
              <a:gd name="connsiteY185" fmla="*/ 794328 h 47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8774546" h="4747491">
                <a:moveTo>
                  <a:pt x="1708728" y="794328"/>
                </a:moveTo>
                <a:lnTo>
                  <a:pt x="1579419" y="831273"/>
                </a:lnTo>
                <a:lnTo>
                  <a:pt x="1468582" y="914400"/>
                </a:lnTo>
                <a:lnTo>
                  <a:pt x="1366982" y="932873"/>
                </a:lnTo>
                <a:lnTo>
                  <a:pt x="1366982" y="979055"/>
                </a:lnTo>
                <a:lnTo>
                  <a:pt x="1376219" y="1080655"/>
                </a:lnTo>
                <a:lnTo>
                  <a:pt x="1357746" y="1173019"/>
                </a:lnTo>
                <a:lnTo>
                  <a:pt x="1283855" y="1191491"/>
                </a:lnTo>
                <a:lnTo>
                  <a:pt x="1237673" y="1256146"/>
                </a:lnTo>
                <a:lnTo>
                  <a:pt x="1191491" y="1330037"/>
                </a:lnTo>
                <a:lnTo>
                  <a:pt x="1108364" y="1366982"/>
                </a:lnTo>
                <a:lnTo>
                  <a:pt x="997528" y="1366982"/>
                </a:lnTo>
                <a:lnTo>
                  <a:pt x="840510" y="1348510"/>
                </a:lnTo>
                <a:lnTo>
                  <a:pt x="785091" y="1385455"/>
                </a:lnTo>
                <a:lnTo>
                  <a:pt x="692728" y="1477819"/>
                </a:lnTo>
                <a:lnTo>
                  <a:pt x="609600" y="1524000"/>
                </a:lnTo>
                <a:lnTo>
                  <a:pt x="498764" y="1570182"/>
                </a:lnTo>
                <a:lnTo>
                  <a:pt x="406400" y="1542473"/>
                </a:lnTo>
                <a:lnTo>
                  <a:pt x="350982" y="1468582"/>
                </a:lnTo>
                <a:lnTo>
                  <a:pt x="258619" y="1487055"/>
                </a:lnTo>
                <a:lnTo>
                  <a:pt x="120073" y="1496291"/>
                </a:lnTo>
                <a:lnTo>
                  <a:pt x="83128" y="1487055"/>
                </a:lnTo>
                <a:lnTo>
                  <a:pt x="73891" y="1542473"/>
                </a:lnTo>
                <a:lnTo>
                  <a:pt x="55419" y="1579419"/>
                </a:lnTo>
                <a:lnTo>
                  <a:pt x="9237" y="1588655"/>
                </a:lnTo>
                <a:lnTo>
                  <a:pt x="18473" y="1662546"/>
                </a:lnTo>
                <a:lnTo>
                  <a:pt x="46182" y="1671782"/>
                </a:lnTo>
                <a:lnTo>
                  <a:pt x="27710" y="1699491"/>
                </a:lnTo>
                <a:lnTo>
                  <a:pt x="0" y="1745673"/>
                </a:lnTo>
                <a:lnTo>
                  <a:pt x="138546" y="1838037"/>
                </a:lnTo>
                <a:lnTo>
                  <a:pt x="221673" y="1911928"/>
                </a:lnTo>
                <a:lnTo>
                  <a:pt x="258619" y="1948873"/>
                </a:lnTo>
                <a:lnTo>
                  <a:pt x="286328" y="2041237"/>
                </a:lnTo>
                <a:lnTo>
                  <a:pt x="286328" y="2105891"/>
                </a:lnTo>
                <a:lnTo>
                  <a:pt x="240146" y="2216728"/>
                </a:lnTo>
                <a:lnTo>
                  <a:pt x="157019" y="2272146"/>
                </a:lnTo>
                <a:lnTo>
                  <a:pt x="258619" y="2364510"/>
                </a:lnTo>
                <a:lnTo>
                  <a:pt x="267855" y="2401455"/>
                </a:lnTo>
                <a:lnTo>
                  <a:pt x="286328" y="2447637"/>
                </a:lnTo>
                <a:lnTo>
                  <a:pt x="378691" y="2512291"/>
                </a:lnTo>
                <a:lnTo>
                  <a:pt x="387928" y="2558473"/>
                </a:lnTo>
                <a:lnTo>
                  <a:pt x="360219" y="2613891"/>
                </a:lnTo>
                <a:lnTo>
                  <a:pt x="314037" y="2650837"/>
                </a:lnTo>
                <a:lnTo>
                  <a:pt x="332510" y="2715491"/>
                </a:lnTo>
                <a:lnTo>
                  <a:pt x="415637" y="2752437"/>
                </a:lnTo>
                <a:lnTo>
                  <a:pt x="480291" y="2909455"/>
                </a:lnTo>
                <a:lnTo>
                  <a:pt x="572655" y="2992582"/>
                </a:lnTo>
                <a:lnTo>
                  <a:pt x="572655" y="3038764"/>
                </a:lnTo>
                <a:lnTo>
                  <a:pt x="572655" y="3103419"/>
                </a:lnTo>
                <a:lnTo>
                  <a:pt x="526473" y="3149600"/>
                </a:lnTo>
                <a:lnTo>
                  <a:pt x="600364" y="3223491"/>
                </a:lnTo>
                <a:lnTo>
                  <a:pt x="609600" y="3260437"/>
                </a:lnTo>
                <a:lnTo>
                  <a:pt x="701964" y="3352800"/>
                </a:lnTo>
                <a:lnTo>
                  <a:pt x="701964" y="3352800"/>
                </a:lnTo>
                <a:lnTo>
                  <a:pt x="701964" y="3463637"/>
                </a:lnTo>
                <a:lnTo>
                  <a:pt x="923637" y="3454400"/>
                </a:lnTo>
                <a:lnTo>
                  <a:pt x="1108364" y="3408219"/>
                </a:lnTo>
                <a:lnTo>
                  <a:pt x="1126837" y="3482110"/>
                </a:lnTo>
                <a:lnTo>
                  <a:pt x="1228437" y="3556000"/>
                </a:lnTo>
                <a:lnTo>
                  <a:pt x="1320800" y="3565237"/>
                </a:lnTo>
                <a:lnTo>
                  <a:pt x="1422400" y="3565237"/>
                </a:lnTo>
                <a:lnTo>
                  <a:pt x="1468582" y="3666837"/>
                </a:lnTo>
                <a:lnTo>
                  <a:pt x="1533237" y="3740728"/>
                </a:lnTo>
                <a:lnTo>
                  <a:pt x="1588655" y="3796146"/>
                </a:lnTo>
                <a:lnTo>
                  <a:pt x="1616364" y="3851564"/>
                </a:lnTo>
                <a:lnTo>
                  <a:pt x="1616364" y="3980873"/>
                </a:lnTo>
                <a:lnTo>
                  <a:pt x="1727200" y="4091710"/>
                </a:lnTo>
                <a:lnTo>
                  <a:pt x="1708728" y="4211782"/>
                </a:lnTo>
                <a:lnTo>
                  <a:pt x="1902691" y="4276437"/>
                </a:lnTo>
                <a:lnTo>
                  <a:pt x="1995055" y="4248728"/>
                </a:lnTo>
                <a:lnTo>
                  <a:pt x="2096655" y="4156364"/>
                </a:lnTo>
                <a:lnTo>
                  <a:pt x="2161310" y="4257964"/>
                </a:lnTo>
                <a:lnTo>
                  <a:pt x="2207491" y="4276437"/>
                </a:lnTo>
                <a:lnTo>
                  <a:pt x="2244437" y="4202546"/>
                </a:lnTo>
                <a:lnTo>
                  <a:pt x="2327564" y="4119419"/>
                </a:lnTo>
                <a:lnTo>
                  <a:pt x="2438400" y="4064000"/>
                </a:lnTo>
                <a:lnTo>
                  <a:pt x="2623128" y="4174837"/>
                </a:lnTo>
                <a:lnTo>
                  <a:pt x="2789382" y="4267200"/>
                </a:lnTo>
                <a:lnTo>
                  <a:pt x="2881746" y="4331855"/>
                </a:lnTo>
                <a:lnTo>
                  <a:pt x="2983346" y="4378037"/>
                </a:lnTo>
                <a:lnTo>
                  <a:pt x="3103419" y="4304146"/>
                </a:lnTo>
                <a:lnTo>
                  <a:pt x="3214255" y="4230255"/>
                </a:lnTo>
                <a:lnTo>
                  <a:pt x="3426691" y="4156364"/>
                </a:lnTo>
                <a:lnTo>
                  <a:pt x="3629891" y="4110182"/>
                </a:lnTo>
                <a:lnTo>
                  <a:pt x="3731491" y="4285673"/>
                </a:lnTo>
                <a:lnTo>
                  <a:pt x="3814619" y="4414982"/>
                </a:lnTo>
                <a:lnTo>
                  <a:pt x="3888510" y="4507346"/>
                </a:lnTo>
                <a:lnTo>
                  <a:pt x="4017819" y="4562764"/>
                </a:lnTo>
                <a:lnTo>
                  <a:pt x="4193310" y="4581237"/>
                </a:lnTo>
                <a:lnTo>
                  <a:pt x="4285673" y="4664364"/>
                </a:lnTo>
                <a:lnTo>
                  <a:pt x="4451928" y="4747491"/>
                </a:lnTo>
                <a:lnTo>
                  <a:pt x="4636655" y="4747491"/>
                </a:lnTo>
                <a:lnTo>
                  <a:pt x="4922982" y="4692073"/>
                </a:lnTo>
                <a:lnTo>
                  <a:pt x="5107710" y="4599710"/>
                </a:lnTo>
                <a:lnTo>
                  <a:pt x="5218546" y="4701310"/>
                </a:lnTo>
                <a:lnTo>
                  <a:pt x="5347855" y="4664364"/>
                </a:lnTo>
                <a:lnTo>
                  <a:pt x="5495637" y="4719782"/>
                </a:lnTo>
                <a:lnTo>
                  <a:pt x="5597237" y="4590473"/>
                </a:lnTo>
                <a:lnTo>
                  <a:pt x="5652655" y="4525819"/>
                </a:lnTo>
                <a:lnTo>
                  <a:pt x="5800437" y="4562764"/>
                </a:lnTo>
                <a:lnTo>
                  <a:pt x="5874328" y="4488873"/>
                </a:lnTo>
                <a:lnTo>
                  <a:pt x="6049819" y="4451928"/>
                </a:lnTo>
                <a:lnTo>
                  <a:pt x="6253019" y="4378037"/>
                </a:lnTo>
                <a:lnTo>
                  <a:pt x="6363855" y="4368800"/>
                </a:lnTo>
                <a:lnTo>
                  <a:pt x="6437746" y="4387273"/>
                </a:lnTo>
                <a:lnTo>
                  <a:pt x="6604000" y="4350328"/>
                </a:lnTo>
                <a:lnTo>
                  <a:pt x="6733310" y="4433455"/>
                </a:lnTo>
                <a:lnTo>
                  <a:pt x="6871855" y="4562764"/>
                </a:lnTo>
                <a:lnTo>
                  <a:pt x="6964219" y="4581237"/>
                </a:lnTo>
                <a:lnTo>
                  <a:pt x="7075055" y="4553528"/>
                </a:lnTo>
                <a:lnTo>
                  <a:pt x="7250546" y="4645891"/>
                </a:lnTo>
                <a:lnTo>
                  <a:pt x="7444510" y="4664364"/>
                </a:lnTo>
                <a:lnTo>
                  <a:pt x="7472219" y="4729019"/>
                </a:lnTo>
                <a:lnTo>
                  <a:pt x="7592291" y="4701310"/>
                </a:lnTo>
                <a:lnTo>
                  <a:pt x="7684655" y="4710546"/>
                </a:lnTo>
                <a:lnTo>
                  <a:pt x="7897091" y="4562764"/>
                </a:lnTo>
                <a:lnTo>
                  <a:pt x="8081819" y="4608946"/>
                </a:lnTo>
                <a:lnTo>
                  <a:pt x="8174182" y="4664364"/>
                </a:lnTo>
                <a:lnTo>
                  <a:pt x="8386619" y="4618182"/>
                </a:lnTo>
                <a:lnTo>
                  <a:pt x="8488219" y="4618182"/>
                </a:lnTo>
                <a:lnTo>
                  <a:pt x="8589819" y="4562764"/>
                </a:lnTo>
                <a:lnTo>
                  <a:pt x="8654473" y="4516582"/>
                </a:lnTo>
                <a:lnTo>
                  <a:pt x="8682182" y="4396510"/>
                </a:lnTo>
                <a:lnTo>
                  <a:pt x="8654473" y="4211782"/>
                </a:lnTo>
                <a:lnTo>
                  <a:pt x="8774546" y="4091710"/>
                </a:lnTo>
                <a:lnTo>
                  <a:pt x="8719128" y="3713019"/>
                </a:lnTo>
                <a:lnTo>
                  <a:pt x="8571346" y="3325091"/>
                </a:lnTo>
                <a:lnTo>
                  <a:pt x="8617528" y="3121891"/>
                </a:lnTo>
                <a:lnTo>
                  <a:pt x="8589819" y="2992582"/>
                </a:lnTo>
                <a:lnTo>
                  <a:pt x="8543637" y="2854037"/>
                </a:lnTo>
                <a:lnTo>
                  <a:pt x="8137237" y="2780146"/>
                </a:lnTo>
                <a:lnTo>
                  <a:pt x="7970982" y="2669310"/>
                </a:lnTo>
                <a:lnTo>
                  <a:pt x="7943273" y="2512291"/>
                </a:lnTo>
                <a:lnTo>
                  <a:pt x="7998691" y="2290619"/>
                </a:lnTo>
                <a:lnTo>
                  <a:pt x="7934037" y="2161310"/>
                </a:lnTo>
                <a:lnTo>
                  <a:pt x="7777019" y="2068946"/>
                </a:lnTo>
                <a:lnTo>
                  <a:pt x="7758546" y="1874982"/>
                </a:lnTo>
                <a:lnTo>
                  <a:pt x="7684655" y="1644073"/>
                </a:lnTo>
                <a:lnTo>
                  <a:pt x="7638473" y="1468582"/>
                </a:lnTo>
                <a:lnTo>
                  <a:pt x="7592291" y="1320800"/>
                </a:lnTo>
                <a:lnTo>
                  <a:pt x="7426037" y="1200728"/>
                </a:lnTo>
                <a:lnTo>
                  <a:pt x="7195128" y="1200728"/>
                </a:lnTo>
                <a:lnTo>
                  <a:pt x="7038110" y="1099128"/>
                </a:lnTo>
                <a:lnTo>
                  <a:pt x="6890328" y="960582"/>
                </a:lnTo>
                <a:lnTo>
                  <a:pt x="6834910" y="877455"/>
                </a:lnTo>
                <a:lnTo>
                  <a:pt x="6714837" y="803564"/>
                </a:lnTo>
                <a:lnTo>
                  <a:pt x="6548582" y="738910"/>
                </a:lnTo>
                <a:lnTo>
                  <a:pt x="6502400" y="591128"/>
                </a:lnTo>
                <a:lnTo>
                  <a:pt x="6511637" y="517237"/>
                </a:lnTo>
                <a:lnTo>
                  <a:pt x="6382328" y="424873"/>
                </a:lnTo>
                <a:lnTo>
                  <a:pt x="6363855" y="314037"/>
                </a:lnTo>
                <a:lnTo>
                  <a:pt x="6410037" y="166255"/>
                </a:lnTo>
                <a:lnTo>
                  <a:pt x="6142182" y="120073"/>
                </a:lnTo>
                <a:lnTo>
                  <a:pt x="5883564" y="83128"/>
                </a:lnTo>
                <a:lnTo>
                  <a:pt x="5883564" y="83128"/>
                </a:lnTo>
                <a:lnTo>
                  <a:pt x="5624946" y="0"/>
                </a:lnTo>
                <a:lnTo>
                  <a:pt x="5541819" y="83128"/>
                </a:lnTo>
                <a:lnTo>
                  <a:pt x="5403273" y="230910"/>
                </a:lnTo>
                <a:lnTo>
                  <a:pt x="5200073" y="360219"/>
                </a:lnTo>
                <a:lnTo>
                  <a:pt x="5052291" y="591128"/>
                </a:lnTo>
                <a:lnTo>
                  <a:pt x="4932219" y="683491"/>
                </a:lnTo>
                <a:lnTo>
                  <a:pt x="4821382" y="738910"/>
                </a:lnTo>
                <a:lnTo>
                  <a:pt x="4664364" y="766619"/>
                </a:lnTo>
                <a:lnTo>
                  <a:pt x="4590473" y="849746"/>
                </a:lnTo>
                <a:lnTo>
                  <a:pt x="4470400" y="914400"/>
                </a:lnTo>
                <a:lnTo>
                  <a:pt x="4294910" y="988291"/>
                </a:lnTo>
                <a:lnTo>
                  <a:pt x="4119419" y="951346"/>
                </a:lnTo>
                <a:lnTo>
                  <a:pt x="4017819" y="923637"/>
                </a:lnTo>
                <a:lnTo>
                  <a:pt x="3768437" y="979055"/>
                </a:lnTo>
                <a:lnTo>
                  <a:pt x="3629891" y="858982"/>
                </a:lnTo>
                <a:lnTo>
                  <a:pt x="3482110" y="840510"/>
                </a:lnTo>
                <a:lnTo>
                  <a:pt x="3435928" y="711200"/>
                </a:lnTo>
                <a:lnTo>
                  <a:pt x="3315855" y="711200"/>
                </a:lnTo>
                <a:lnTo>
                  <a:pt x="3205019" y="729673"/>
                </a:lnTo>
                <a:lnTo>
                  <a:pt x="3048000" y="803564"/>
                </a:lnTo>
                <a:lnTo>
                  <a:pt x="2974110" y="849746"/>
                </a:lnTo>
                <a:lnTo>
                  <a:pt x="2909455" y="951346"/>
                </a:lnTo>
                <a:lnTo>
                  <a:pt x="2835564" y="1025237"/>
                </a:lnTo>
                <a:lnTo>
                  <a:pt x="2733964" y="969819"/>
                </a:lnTo>
                <a:lnTo>
                  <a:pt x="2623128" y="969819"/>
                </a:lnTo>
                <a:lnTo>
                  <a:pt x="2429164" y="979055"/>
                </a:lnTo>
                <a:lnTo>
                  <a:pt x="2281382" y="1006764"/>
                </a:lnTo>
                <a:lnTo>
                  <a:pt x="2078182" y="979055"/>
                </a:lnTo>
                <a:lnTo>
                  <a:pt x="1948873" y="951346"/>
                </a:lnTo>
                <a:lnTo>
                  <a:pt x="1865746" y="840510"/>
                </a:lnTo>
                <a:lnTo>
                  <a:pt x="1708728" y="794328"/>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1575267" y="3023751"/>
            <a:ext cx="2757052" cy="3477875"/>
            <a:chOff x="50803" y="3226901"/>
            <a:chExt cx="2757052" cy="3477875"/>
          </a:xfrm>
        </p:grpSpPr>
        <p:sp>
          <p:nvSpPr>
            <p:cNvPr id="17" name="TextBox 16"/>
            <p:cNvSpPr txBox="1"/>
            <p:nvPr/>
          </p:nvSpPr>
          <p:spPr>
            <a:xfrm>
              <a:off x="50803" y="3226901"/>
              <a:ext cx="2757052" cy="3477875"/>
            </a:xfrm>
            <a:prstGeom prst="rect">
              <a:avLst/>
            </a:prstGeom>
            <a:solidFill>
              <a:schemeClr val="tx1"/>
            </a:solidFill>
          </p:spPr>
          <p:txBody>
            <a:bodyPr wrap="square" lIns="0" rIns="0" rtlCol="0">
              <a:spAutoFit/>
            </a:bodyPr>
            <a:lstStyle/>
            <a:p>
              <a:pPr algn="ctr"/>
              <a:r>
                <a:rPr lang="en-US" sz="2000" b="1" dirty="0">
                  <a:solidFill>
                    <a:schemeClr val="bg1"/>
                  </a:solidFill>
                </a:rPr>
                <a:t>Riparian Woody Debris</a:t>
              </a:r>
              <a:r>
                <a:rPr lang="en-US" b="1" dirty="0">
                  <a:solidFill>
                    <a:schemeClr val="bg1"/>
                  </a:solidFill>
                </a:rPr>
                <a:t>        </a:t>
              </a:r>
              <a:r>
                <a:rPr lang="en-US" sz="2000" b="1" dirty="0">
                  <a:solidFill>
                    <a:schemeClr val="bg1"/>
                  </a:solidFill>
                </a:rPr>
                <a:t>Mg C/ha</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 </a:t>
              </a:r>
            </a:p>
          </p:txBody>
        </p:sp>
        <p:grpSp>
          <p:nvGrpSpPr>
            <p:cNvPr id="18" name="Group 17"/>
            <p:cNvGrpSpPr/>
            <p:nvPr/>
          </p:nvGrpSpPr>
          <p:grpSpPr>
            <a:xfrm>
              <a:off x="78387" y="3828736"/>
              <a:ext cx="2685329" cy="2846933"/>
              <a:chOff x="78387" y="3828736"/>
              <a:chExt cx="2685329" cy="2846933"/>
            </a:xfrm>
          </p:grpSpPr>
          <p:pic>
            <p:nvPicPr>
              <p:cNvPr id="19"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2188"/>
              <a:stretch/>
            </p:blipFill>
            <p:spPr bwMode="auto">
              <a:xfrm>
                <a:off x="1969049" y="3837204"/>
                <a:ext cx="314801" cy="2755980"/>
              </a:xfrm>
              <a:prstGeom prst="rect">
                <a:avLst/>
              </a:prstGeom>
              <a:solidFill>
                <a:schemeClr val="bg1">
                  <a:lumMod val="75000"/>
                </a:schemeClr>
              </a:solidFill>
              <a:ln>
                <a:solidFill>
                  <a:schemeClr val="tx1"/>
                </a:solidFill>
              </a:ln>
              <a:extLst/>
            </p:spPr>
          </p:pic>
          <p:sp>
            <p:nvSpPr>
              <p:cNvPr id="20" name="TextBox 19"/>
              <p:cNvSpPr txBox="1"/>
              <p:nvPr/>
            </p:nvSpPr>
            <p:spPr>
              <a:xfrm>
                <a:off x="2258449" y="3828736"/>
                <a:ext cx="505267" cy="2846933"/>
              </a:xfrm>
              <a:prstGeom prst="rect">
                <a:avLst/>
              </a:prstGeom>
              <a:solidFill>
                <a:schemeClr val="tx1"/>
              </a:solidFill>
            </p:spPr>
            <p:txBody>
              <a:bodyPr wrap="none" rtlCol="0">
                <a:spAutoFit/>
              </a:bodyPr>
              <a:lstStyle/>
              <a:p>
                <a:pPr>
                  <a:spcBef>
                    <a:spcPts val="300"/>
                  </a:spcBef>
                </a:pPr>
                <a:r>
                  <a:rPr lang="en-US" sz="1400" b="1" dirty="0">
                    <a:solidFill>
                      <a:schemeClr val="bg1"/>
                    </a:solidFill>
                  </a:rPr>
                  <a:t> 90 </a:t>
                </a:r>
              </a:p>
              <a:p>
                <a:pPr>
                  <a:spcBef>
                    <a:spcPts val="300"/>
                  </a:spcBef>
                </a:pPr>
                <a:r>
                  <a:rPr lang="en-US" sz="1400" b="1" dirty="0">
                    <a:solidFill>
                      <a:schemeClr val="bg1"/>
                    </a:solidFill>
                  </a:rPr>
                  <a:t> 84</a:t>
                </a:r>
              </a:p>
              <a:p>
                <a:pPr>
                  <a:spcBef>
                    <a:spcPts val="300"/>
                  </a:spcBef>
                </a:pPr>
                <a:r>
                  <a:rPr lang="en-US" sz="1400" b="1" dirty="0">
                    <a:solidFill>
                      <a:schemeClr val="bg1"/>
                    </a:solidFill>
                  </a:rPr>
                  <a:t> 77</a:t>
                </a:r>
              </a:p>
              <a:p>
                <a:pPr>
                  <a:spcBef>
                    <a:spcPts val="300"/>
                  </a:spcBef>
                </a:pPr>
                <a:r>
                  <a:rPr lang="en-US" sz="1400" b="1" dirty="0">
                    <a:solidFill>
                      <a:schemeClr val="bg1"/>
                    </a:solidFill>
                  </a:rPr>
                  <a:t> 70</a:t>
                </a:r>
              </a:p>
              <a:p>
                <a:pPr>
                  <a:spcBef>
                    <a:spcPts val="300"/>
                  </a:spcBef>
                </a:pPr>
                <a:r>
                  <a:rPr lang="en-US" sz="1400" b="1" dirty="0">
                    <a:solidFill>
                      <a:schemeClr val="bg1"/>
                    </a:solidFill>
                  </a:rPr>
                  <a:t> 64</a:t>
                </a:r>
              </a:p>
              <a:p>
                <a:pPr>
                  <a:spcBef>
                    <a:spcPts val="300"/>
                  </a:spcBef>
                </a:pPr>
                <a:r>
                  <a:rPr lang="en-US" sz="1400" b="1" dirty="0">
                    <a:solidFill>
                      <a:schemeClr val="bg1"/>
                    </a:solidFill>
                  </a:rPr>
                  <a:t> 58</a:t>
                </a:r>
              </a:p>
              <a:p>
                <a:pPr>
                  <a:spcBef>
                    <a:spcPts val="300"/>
                  </a:spcBef>
                </a:pPr>
                <a:r>
                  <a:rPr lang="en-US" sz="1400" b="1" dirty="0">
                    <a:solidFill>
                      <a:schemeClr val="bg1"/>
                    </a:solidFill>
                  </a:rPr>
                  <a:t> 51</a:t>
                </a:r>
              </a:p>
              <a:p>
                <a:pPr>
                  <a:spcBef>
                    <a:spcPts val="300"/>
                  </a:spcBef>
                </a:pPr>
                <a:r>
                  <a:rPr lang="en-US" sz="1400" b="1" dirty="0">
                    <a:solidFill>
                      <a:schemeClr val="bg1"/>
                    </a:solidFill>
                  </a:rPr>
                  <a:t> 45</a:t>
                </a:r>
              </a:p>
              <a:p>
                <a:pPr>
                  <a:spcBef>
                    <a:spcPts val="300"/>
                  </a:spcBef>
                </a:pPr>
                <a:r>
                  <a:rPr lang="en-US" sz="1400" b="1" dirty="0">
                    <a:solidFill>
                      <a:schemeClr val="bg1"/>
                    </a:solidFill>
                  </a:rPr>
                  <a:t> 38</a:t>
                </a:r>
              </a:p>
              <a:p>
                <a:pPr>
                  <a:spcBef>
                    <a:spcPts val="300"/>
                  </a:spcBef>
                </a:pPr>
                <a:r>
                  <a:rPr lang="en-US" sz="1400" b="1" dirty="0">
                    <a:solidFill>
                      <a:schemeClr val="bg1"/>
                    </a:solidFill>
                  </a:rPr>
                  <a:t>  1</a:t>
                </a:r>
              </a:p>
              <a:p>
                <a:pPr>
                  <a:spcBef>
                    <a:spcPts val="300"/>
                  </a:spcBef>
                </a:pPr>
                <a:r>
                  <a:rPr lang="en-US" sz="1400" b="1" dirty="0">
                    <a:solidFill>
                      <a:schemeClr val="bg1"/>
                    </a:solidFill>
                  </a:rPr>
                  <a:t>&lt;0.5</a:t>
                </a:r>
              </a:p>
            </p:txBody>
          </p:sp>
          <p:pic>
            <p:nvPicPr>
              <p:cNvPr id="2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7" y="5231683"/>
                <a:ext cx="1699616" cy="1345462"/>
              </a:xfrm>
              <a:prstGeom prst="rect">
                <a:avLst/>
              </a:prstGeom>
              <a:noFill/>
              <a:ln w="6350">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22" name="Right Arrow 21"/>
              <p:cNvSpPr/>
              <p:nvPr/>
            </p:nvSpPr>
            <p:spPr>
              <a:xfrm>
                <a:off x="1328625" y="6331677"/>
                <a:ext cx="623485" cy="207128"/>
              </a:xfrm>
              <a:prstGeom prst="rightArrow">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27" t="9203" r="13913" b="-1024"/>
              <a:stretch/>
            </p:blipFill>
            <p:spPr bwMode="auto">
              <a:xfrm>
                <a:off x="78387" y="3870630"/>
                <a:ext cx="1699616" cy="1243364"/>
              </a:xfrm>
              <a:prstGeom prst="rect">
                <a:avLst/>
              </a:prstGeom>
              <a:noFill/>
              <a:ln w="6350">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24" name="Right Arrow 23"/>
              <p:cNvSpPr/>
              <p:nvPr/>
            </p:nvSpPr>
            <p:spPr>
              <a:xfrm>
                <a:off x="1308906" y="3874737"/>
                <a:ext cx="623485" cy="207128"/>
              </a:xfrm>
              <a:prstGeom prst="rightArrow">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 name="TextBox 6"/>
          <p:cNvSpPr txBox="1"/>
          <p:nvPr/>
        </p:nvSpPr>
        <p:spPr>
          <a:xfrm>
            <a:off x="1524489" y="67748"/>
            <a:ext cx="9143999" cy="1200329"/>
          </a:xfrm>
          <a:prstGeom prst="rect">
            <a:avLst/>
          </a:prstGeom>
          <a:solidFill>
            <a:schemeClr val="tx1"/>
          </a:solidFill>
        </p:spPr>
        <p:txBody>
          <a:bodyPr wrap="square" rtlCol="0">
            <a:spAutoFit/>
          </a:bodyPr>
          <a:lstStyle/>
          <a:p>
            <a:pPr algn="ctr"/>
            <a:r>
              <a:rPr lang="en-US" sz="4000" b="1" dirty="0">
                <a:solidFill>
                  <a:schemeClr val="bg1"/>
                </a:solidFill>
              </a:rPr>
              <a:t>Riparian Large Woody Debris</a:t>
            </a:r>
          </a:p>
          <a:p>
            <a:pPr algn="ctr"/>
            <a:r>
              <a:rPr lang="en-US" sz="3200" i="1" dirty="0">
                <a:solidFill>
                  <a:schemeClr val="bg1"/>
                </a:solidFill>
              </a:rPr>
              <a:t>Mashel Basin – VELMA Simulation, Year 2000</a:t>
            </a:r>
            <a:endParaRPr lang="en-US" i="1" dirty="0">
              <a:solidFill>
                <a:schemeClr val="bg1"/>
              </a:solidFill>
            </a:endParaRPr>
          </a:p>
        </p:txBody>
      </p:sp>
      <p:grpSp>
        <p:nvGrpSpPr>
          <p:cNvPr id="25" name="Group 24">
            <a:extLst>
              <a:ext uri="{FF2B5EF4-FFF2-40B4-BE49-F238E27FC236}">
                <a16:creationId xmlns:a16="http://schemas.microsoft.com/office/drawing/2014/main" id="{0A3B1E62-7A89-4913-9EB8-D329E64BBC7E}"/>
              </a:ext>
            </a:extLst>
          </p:cNvPr>
          <p:cNvGrpSpPr/>
          <p:nvPr/>
        </p:nvGrpSpPr>
        <p:grpSpPr>
          <a:xfrm>
            <a:off x="69665" y="6546439"/>
            <a:ext cx="3773627" cy="348813"/>
            <a:chOff x="4364160" y="6502376"/>
            <a:chExt cx="3773627" cy="348813"/>
          </a:xfrm>
        </p:grpSpPr>
        <p:sp>
          <p:nvSpPr>
            <p:cNvPr id="26" name="TextBox 25">
              <a:extLst>
                <a:ext uri="{FF2B5EF4-FFF2-40B4-BE49-F238E27FC236}">
                  <a16:creationId xmlns:a16="http://schemas.microsoft.com/office/drawing/2014/main" id="{5AF914AF-4BB4-4AF4-B1FD-D57A6A6251FD}"/>
                </a:ext>
              </a:extLst>
            </p:cNvPr>
            <p:cNvSpPr txBox="1"/>
            <p:nvPr/>
          </p:nvSpPr>
          <p:spPr>
            <a:xfrm>
              <a:off x="4969932" y="6502376"/>
              <a:ext cx="3167855" cy="348813"/>
            </a:xfrm>
            <a:prstGeom prst="rect">
              <a:avLst/>
            </a:prstGeom>
            <a:noFill/>
          </p:spPr>
          <p:txBody>
            <a:bodyPr wrap="none" rtlCol="0">
              <a:spAutoFit/>
            </a:bodyPr>
            <a:lstStyle>
              <a:defPPr>
                <a:defRPr lang="en-US"/>
              </a:defPPr>
              <a:lvl1pPr>
                <a:lnSpc>
                  <a:spcPts val="1000"/>
                </a:lnSpc>
                <a:defRPr sz="900">
                  <a:solidFill>
                    <a:srgbClr val="006600"/>
                  </a:solidFill>
                </a:defRPr>
              </a:lvl1pPr>
            </a:lstStyle>
            <a:p>
              <a:r>
                <a:rPr lang="en-US" dirty="0"/>
                <a:t>USEPA Office of Research and Development</a:t>
              </a:r>
            </a:p>
            <a:p>
              <a:r>
                <a:rPr lang="en-US" dirty="0"/>
                <a:t>National Health and Environmental Effects Research Laboratory</a:t>
              </a:r>
            </a:p>
          </p:txBody>
        </p:sp>
        <p:sp>
          <p:nvSpPr>
            <p:cNvPr id="27" name="Rectangle 26">
              <a:extLst>
                <a:ext uri="{FF2B5EF4-FFF2-40B4-BE49-F238E27FC236}">
                  <a16:creationId xmlns:a16="http://schemas.microsoft.com/office/drawing/2014/main" id="{70977DBD-06B3-403D-86E6-D626AA1B937C}"/>
                </a:ext>
              </a:extLst>
            </p:cNvPr>
            <p:cNvSpPr/>
            <p:nvPr/>
          </p:nvSpPr>
          <p:spPr>
            <a:xfrm>
              <a:off x="4364160" y="6554911"/>
              <a:ext cx="660400" cy="22688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Slide Number Placeholder 1">
            <a:extLst>
              <a:ext uri="{FF2B5EF4-FFF2-40B4-BE49-F238E27FC236}">
                <a16:creationId xmlns:a16="http://schemas.microsoft.com/office/drawing/2014/main" id="{3D63E1AB-E299-43CE-B5EA-A5617772746D}"/>
              </a:ext>
            </a:extLst>
          </p:cNvPr>
          <p:cNvSpPr>
            <a:spLocks noGrp="1"/>
          </p:cNvSpPr>
          <p:nvPr>
            <p:ph type="sldNum" sz="quarter" idx="12"/>
          </p:nvPr>
        </p:nvSpPr>
        <p:spPr>
          <a:xfrm>
            <a:off x="111999" y="6527800"/>
            <a:ext cx="359019" cy="330200"/>
          </a:xfrm>
        </p:spPr>
        <p:txBody>
          <a:bodyPr/>
          <a:lstStyle/>
          <a:p>
            <a:fld id="{7D0FE3BB-A57F-44CC-84D9-F1BE0492B3AF}" type="slidenum">
              <a:rPr lang="en-US" smtClean="0">
                <a:solidFill>
                  <a:schemeClr val="bg1"/>
                </a:solidFill>
              </a:rPr>
              <a:pPr/>
              <a:t>24</a:t>
            </a:fld>
            <a:endParaRPr lang="en-US" dirty="0">
              <a:solidFill>
                <a:schemeClr val="bg1"/>
              </a:solidFill>
            </a:endParaRPr>
          </a:p>
        </p:txBody>
      </p:sp>
      <p:sp>
        <p:nvSpPr>
          <p:cNvPr id="30" name="Slide Number Placeholder 3">
            <a:extLst>
              <a:ext uri="{FF2B5EF4-FFF2-40B4-BE49-F238E27FC236}">
                <a16:creationId xmlns:a16="http://schemas.microsoft.com/office/drawing/2014/main" id="{4B12841D-04A7-4A10-AF48-2CAC58728934}"/>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24</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234067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4847" y="207291"/>
            <a:ext cx="7550913" cy="1661993"/>
          </a:xfrm>
          <a:prstGeom prst="rect">
            <a:avLst/>
          </a:prstGeom>
          <a:noFill/>
        </p:spPr>
        <p:txBody>
          <a:bodyPr wrap="none" rtlCol="0">
            <a:spAutoFit/>
          </a:bodyPr>
          <a:lstStyle/>
          <a:p>
            <a:pPr algn="ctr"/>
            <a:r>
              <a:rPr lang="en-US" sz="5400" b="1" dirty="0">
                <a:solidFill>
                  <a:schemeClr val="accent1"/>
                </a:solidFill>
              </a:rPr>
              <a:t>Penumbra</a:t>
            </a:r>
          </a:p>
          <a:p>
            <a:pPr algn="ctr"/>
            <a:r>
              <a:rPr lang="en-US" sz="4800" dirty="0">
                <a:solidFill>
                  <a:schemeClr val="accent1"/>
                </a:solidFill>
              </a:rPr>
              <a:t>Stream Shade &amp; Temperature</a:t>
            </a:r>
          </a:p>
        </p:txBody>
      </p:sp>
      <p:grpSp>
        <p:nvGrpSpPr>
          <p:cNvPr id="2" name="Group 1"/>
          <p:cNvGrpSpPr/>
          <p:nvPr/>
        </p:nvGrpSpPr>
        <p:grpSpPr>
          <a:xfrm>
            <a:off x="1527141" y="1861766"/>
            <a:ext cx="9191134" cy="4525271"/>
            <a:chOff x="1855679" y="1861766"/>
            <a:chExt cx="8468524" cy="4525271"/>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679" y="1861766"/>
              <a:ext cx="8468524" cy="4489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882851" y="6156205"/>
              <a:ext cx="1776448" cy="230832"/>
            </a:xfrm>
            <a:prstGeom prst="rect">
              <a:avLst/>
            </a:prstGeom>
          </p:spPr>
          <p:txBody>
            <a:bodyPr wrap="none">
              <a:spAutoFit/>
            </a:bodyPr>
            <a:lstStyle/>
            <a:p>
              <a:r>
                <a:rPr lang="en-US" sz="900" b="1" dirty="0">
                  <a:solidFill>
                    <a:schemeClr val="bg1"/>
                  </a:solidFill>
                </a:rPr>
                <a:t>http://il8.picdn.net/shutterstock</a:t>
              </a:r>
            </a:p>
          </p:txBody>
        </p:sp>
      </p:grpSp>
      <p:sp>
        <p:nvSpPr>
          <p:cNvPr id="7" name="Slide Number Placeholder 3">
            <a:extLst>
              <a:ext uri="{FF2B5EF4-FFF2-40B4-BE49-F238E27FC236}">
                <a16:creationId xmlns:a16="http://schemas.microsoft.com/office/drawing/2014/main" id="{D705DC7D-38A7-404D-A0B5-A650F93C53CB}"/>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25</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42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651" y="615097"/>
            <a:ext cx="3585371" cy="193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11853" y="938298"/>
            <a:ext cx="8488004" cy="1615827"/>
          </a:xfrm>
          <a:prstGeom prst="rect">
            <a:avLst/>
          </a:prstGeom>
          <a:noFill/>
        </p:spPr>
        <p:txBody>
          <a:bodyPr wrap="square" rtlCol="0">
            <a:spAutoFit/>
          </a:bodyPr>
          <a:lstStyle/>
          <a:p>
            <a:pPr marL="685800" lvl="1" indent="-457200">
              <a:spcAft>
                <a:spcPts val="900"/>
              </a:spcAft>
              <a:buClr>
                <a:schemeClr val="accent1"/>
              </a:buClr>
              <a:buFont typeface="Wingdings" panose="05000000000000000000" pitchFamily="2" charset="2"/>
              <a:buChar char="§"/>
            </a:pPr>
            <a:r>
              <a:rPr lang="en-US" sz="2800" dirty="0"/>
              <a:t>Stream shade component (done) </a:t>
            </a:r>
          </a:p>
          <a:p>
            <a:pPr marL="685800" lvl="1" indent="-457200">
              <a:spcAft>
                <a:spcPts val="900"/>
              </a:spcAft>
              <a:buClr>
                <a:schemeClr val="accent1"/>
              </a:buClr>
              <a:buFont typeface="Wingdings" panose="05000000000000000000" pitchFamily="2" charset="2"/>
              <a:buChar char="§"/>
            </a:pPr>
            <a:r>
              <a:rPr lang="en-US" sz="2800" dirty="0"/>
              <a:t>Integrate with VELMA for dynamic vegetation (done)</a:t>
            </a:r>
          </a:p>
          <a:p>
            <a:pPr marL="685800" lvl="1" indent="-457200">
              <a:spcAft>
                <a:spcPts val="900"/>
              </a:spcAft>
              <a:buClr>
                <a:schemeClr val="accent1"/>
              </a:buClr>
              <a:buFont typeface="Wingdings" panose="05000000000000000000" pitchFamily="2" charset="2"/>
              <a:buChar char="§"/>
            </a:pPr>
            <a:r>
              <a:rPr lang="en-US" sz="2800" dirty="0"/>
              <a:t>Stream temperature (draft)</a:t>
            </a:r>
          </a:p>
        </p:txBody>
      </p:sp>
      <p:sp>
        <p:nvSpPr>
          <p:cNvPr id="9" name="TextBox 8"/>
          <p:cNvSpPr txBox="1"/>
          <p:nvPr/>
        </p:nvSpPr>
        <p:spPr>
          <a:xfrm>
            <a:off x="1983797" y="6324"/>
            <a:ext cx="8443914" cy="954107"/>
          </a:xfrm>
          <a:prstGeom prst="rect">
            <a:avLst/>
          </a:prstGeom>
          <a:noFill/>
        </p:spPr>
        <p:txBody>
          <a:bodyPr wrap="none" rtlCol="0">
            <a:spAutoFit/>
          </a:bodyPr>
          <a:lstStyle/>
          <a:p>
            <a:pPr algn="ctr"/>
            <a:r>
              <a:rPr lang="en-US" sz="3200" b="1" dirty="0">
                <a:solidFill>
                  <a:srgbClr val="2A65AC"/>
                </a:solidFill>
              </a:rPr>
              <a:t>Penumbra:  Stream Shade &amp; Temperature Model</a:t>
            </a:r>
          </a:p>
          <a:p>
            <a:pPr algn="ctr"/>
            <a:r>
              <a:rPr lang="en-US" sz="2400" i="1" dirty="0"/>
              <a:t>Developer: Jonathan Halama</a:t>
            </a:r>
          </a:p>
        </p:txBody>
      </p:sp>
      <p:pic>
        <p:nvPicPr>
          <p:cNvPr id="40"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340" y="3107970"/>
            <a:ext cx="4680585" cy="312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3339" y="3099424"/>
            <a:ext cx="4757738" cy="3185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1913" y="3082824"/>
            <a:ext cx="4749165" cy="3151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9141" y="3071595"/>
            <a:ext cx="4721936" cy="324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3314" r="3832" b="18131"/>
          <a:stretch/>
        </p:blipFill>
        <p:spPr>
          <a:xfrm>
            <a:off x="1549403" y="3084273"/>
            <a:ext cx="4560984" cy="3186749"/>
          </a:xfrm>
          <a:prstGeom prst="rect">
            <a:avLst/>
          </a:prstGeom>
          <a:ln w="38100">
            <a:solidFill>
              <a:schemeClr val="bg1"/>
            </a:solidFill>
          </a:ln>
        </p:spPr>
      </p:pic>
      <p:grpSp>
        <p:nvGrpSpPr>
          <p:cNvPr id="4" name="Group 3"/>
          <p:cNvGrpSpPr/>
          <p:nvPr/>
        </p:nvGrpSpPr>
        <p:grpSpPr>
          <a:xfrm>
            <a:off x="1524001" y="2707639"/>
            <a:ext cx="9127077" cy="478600"/>
            <a:chOff x="0" y="2707639"/>
            <a:chExt cx="9127077" cy="478600"/>
          </a:xfrm>
        </p:grpSpPr>
        <p:sp>
          <p:nvSpPr>
            <p:cNvPr id="3" name="Rectangle 2"/>
            <p:cNvSpPr/>
            <p:nvPr/>
          </p:nvSpPr>
          <p:spPr>
            <a:xfrm>
              <a:off x="0" y="3048002"/>
              <a:ext cx="9127077" cy="7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560986" y="2707639"/>
              <a:ext cx="4566091" cy="461665"/>
            </a:xfrm>
            <a:prstGeom prst="rect">
              <a:avLst/>
            </a:prstGeom>
            <a:noFill/>
          </p:spPr>
          <p:txBody>
            <a:bodyPr wrap="square" rtlCol="0">
              <a:spAutoFit/>
            </a:bodyPr>
            <a:lstStyle/>
            <a:p>
              <a:pPr algn="ctr"/>
              <a:r>
                <a:rPr lang="en-US" sz="2400" b="1" dirty="0"/>
                <a:t>Stream shade time lapse, June 15</a:t>
              </a:r>
            </a:p>
          </p:txBody>
        </p:sp>
        <p:sp>
          <p:nvSpPr>
            <p:cNvPr id="8" name="TextBox 7"/>
            <p:cNvSpPr txBox="1"/>
            <p:nvPr/>
          </p:nvSpPr>
          <p:spPr>
            <a:xfrm>
              <a:off x="993005" y="2724574"/>
              <a:ext cx="2683940" cy="461665"/>
            </a:xfrm>
            <a:prstGeom prst="rect">
              <a:avLst/>
            </a:prstGeom>
            <a:noFill/>
          </p:spPr>
          <p:txBody>
            <a:bodyPr wrap="none" rtlCol="0">
              <a:spAutoFit/>
            </a:bodyPr>
            <a:lstStyle/>
            <a:p>
              <a:r>
                <a:rPr lang="en-US" sz="2400" b="1" dirty="0"/>
                <a:t>Calapooia River, OR</a:t>
              </a:r>
            </a:p>
          </p:txBody>
        </p:sp>
      </p:grpSp>
      <p:sp>
        <p:nvSpPr>
          <p:cNvPr id="17" name="Rectangle 16"/>
          <p:cNvSpPr/>
          <p:nvPr/>
        </p:nvSpPr>
        <p:spPr>
          <a:xfrm>
            <a:off x="1532462" y="6216848"/>
            <a:ext cx="9135539" cy="183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3">
            <a:extLst>
              <a:ext uri="{FF2B5EF4-FFF2-40B4-BE49-F238E27FC236}">
                <a16:creationId xmlns:a16="http://schemas.microsoft.com/office/drawing/2014/main" id="{32683715-53C8-4775-B631-FEE7BA643505}"/>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26</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0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3"/>
                                        </p:tgtEl>
                                      </p:cBhvr>
                                    </p:animEffect>
                                    <p:set>
                                      <p:cBhvr>
                                        <p:cTn id="7" dur="1" fill="hold">
                                          <p:stCondLst>
                                            <p:cond delay="499"/>
                                          </p:stCondLst>
                                        </p:cTn>
                                        <p:tgtEl>
                                          <p:spTgt spid="4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2"/>
                                        </p:tgtEl>
                                      </p:cBhvr>
                                    </p:animEffect>
                                    <p:set>
                                      <p:cBhvr>
                                        <p:cTn id="12" dur="1" fill="hold">
                                          <p:stCondLst>
                                            <p:cond delay="499"/>
                                          </p:stCondLst>
                                        </p:cTn>
                                        <p:tgtEl>
                                          <p:spTgt spid="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1"/>
                                        </p:tgtEl>
                                      </p:cBhvr>
                                    </p:animEffect>
                                    <p:set>
                                      <p:cBhvr>
                                        <p:cTn id="1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
          <p:cNvSpPr>
            <a:spLocks noGrp="1"/>
          </p:cNvSpPr>
          <p:nvPr>
            <p:ph type="sldNum" sz="quarter" idx="4294967295"/>
          </p:nvPr>
        </p:nvSpPr>
        <p:spPr>
          <a:xfrm>
            <a:off x="11463729" y="6399567"/>
            <a:ext cx="563923" cy="365125"/>
          </a:xfrm>
          <a:prstGeom prst="rect">
            <a:avLst/>
          </a:prstGeom>
        </p:spPr>
        <p:txBody>
          <a:bodyPr/>
          <a:lstStyle/>
          <a:p>
            <a:r>
              <a:rPr lang="en-US" sz="1400" b="0" dirty="0">
                <a:solidFill>
                  <a:schemeClr val="bg1"/>
                </a:solidFill>
                <a:latin typeface="Times New Roman" panose="02020603050405020304" pitchFamily="18" charset="0"/>
                <a:cs typeface="Times New Roman" panose="02020603050405020304" pitchFamily="18" charset="0"/>
              </a:rPr>
              <a:t>      </a:t>
            </a:r>
            <a:fld id="{A825CED8-DE45-4409-8558-D05F5B977B87}" type="slidenum">
              <a:rPr lang="en-US" sz="1400" b="0" smtClean="0">
                <a:solidFill>
                  <a:schemeClr val="bg1"/>
                </a:solidFill>
                <a:latin typeface="Times New Roman" panose="02020603050405020304" pitchFamily="18" charset="0"/>
                <a:cs typeface="Times New Roman" panose="02020603050405020304" pitchFamily="18" charset="0"/>
              </a:rPr>
              <a:pPr/>
              <a:t>27</a:t>
            </a:fld>
            <a:endParaRPr lang="en-US" sz="1400" b="0" dirty="0">
              <a:solidFill>
                <a:schemeClr val="bg1"/>
              </a:solidFill>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2019071" y="106836"/>
            <a:ext cx="8151812" cy="9144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Climate Refuges</a:t>
            </a:r>
            <a:endParaRPr lang="en-US" sz="3200" b="1" dirty="0"/>
          </a:p>
        </p:txBody>
      </p:sp>
      <p:pic>
        <p:nvPicPr>
          <p:cNvPr id="5" name="Content Placeholder 2"/>
          <p:cNvPicPr preferRelativeResize="0">
            <a:picLocks/>
          </p:cNvPicPr>
          <p:nvPr/>
        </p:nvPicPr>
        <p:blipFill rotWithShape="1">
          <a:blip r:embed="rId3" cstate="print">
            <a:extLst>
              <a:ext uri="{28A0092B-C50C-407E-A947-70E740481C1C}">
                <a14:useLocalDpi xmlns:a14="http://schemas.microsoft.com/office/drawing/2010/main"/>
              </a:ext>
            </a:extLst>
          </a:blip>
          <a:srcRect/>
          <a:stretch/>
        </p:blipFill>
        <p:spPr>
          <a:xfrm>
            <a:off x="1909048" y="2257177"/>
            <a:ext cx="6056489" cy="4109156"/>
          </a:xfrm>
          <a:prstGeom prst="rect">
            <a:avLst/>
          </a:prstGeom>
          <a:ln w="19050">
            <a:solidFill>
              <a:srgbClr val="00673E"/>
            </a:solidFill>
          </a:ln>
          <a:effectLst>
            <a:outerShdw blurRad="50800" dist="38100" dir="2700000" algn="tl" rotWithShape="0">
              <a:prstClr val="black">
                <a:alpha val="40000"/>
              </a:prstClr>
            </a:outerShdw>
          </a:effectLst>
        </p:spPr>
      </p:pic>
      <p:sp>
        <p:nvSpPr>
          <p:cNvPr id="6" name="TextBox 5"/>
          <p:cNvSpPr txBox="1"/>
          <p:nvPr/>
        </p:nvSpPr>
        <p:spPr>
          <a:xfrm>
            <a:off x="1799780" y="969323"/>
            <a:ext cx="8700101" cy="1077218"/>
          </a:xfrm>
          <a:prstGeom prst="rect">
            <a:avLst/>
          </a:prstGeom>
          <a:noFill/>
        </p:spPr>
        <p:txBody>
          <a:bodyPr wrap="square" rtlCol="0">
            <a:spAutoFit/>
          </a:bodyPr>
          <a:lstStyle/>
          <a:p>
            <a:pPr marL="3175" lvl="1"/>
            <a:r>
              <a:rPr lang="en-US" sz="3200" b="1" dirty="0"/>
              <a:t>Where and what type of restoration practices can help establish cold water refuges for salmon?</a:t>
            </a:r>
          </a:p>
        </p:txBody>
      </p:sp>
      <p:sp>
        <p:nvSpPr>
          <p:cNvPr id="7" name="TextBox 6"/>
          <p:cNvSpPr txBox="1"/>
          <p:nvPr/>
        </p:nvSpPr>
        <p:spPr>
          <a:xfrm>
            <a:off x="6161769" y="6368798"/>
            <a:ext cx="1933543" cy="276999"/>
          </a:xfrm>
          <a:prstGeom prst="rect">
            <a:avLst/>
          </a:prstGeom>
          <a:noFill/>
        </p:spPr>
        <p:txBody>
          <a:bodyPr wrap="none" rtlCol="0">
            <a:spAutoFit/>
          </a:bodyPr>
          <a:lstStyle/>
          <a:p>
            <a:r>
              <a:rPr lang="en-US" sz="1200" dirty="0"/>
              <a:t>Aimee Fullerton, NOAA/UW</a:t>
            </a:r>
          </a:p>
        </p:txBody>
      </p:sp>
      <p:sp>
        <p:nvSpPr>
          <p:cNvPr id="8" name="TextBox 7"/>
          <p:cNvSpPr txBox="1"/>
          <p:nvPr/>
        </p:nvSpPr>
        <p:spPr>
          <a:xfrm>
            <a:off x="8213897" y="2521870"/>
            <a:ext cx="2471063" cy="3924151"/>
          </a:xfrm>
          <a:prstGeom prst="rect">
            <a:avLst/>
          </a:prstGeom>
          <a:noFill/>
        </p:spPr>
        <p:txBody>
          <a:bodyPr wrap="square" rtlCol="0">
            <a:spAutoFit/>
          </a:bodyPr>
          <a:lstStyle/>
          <a:p>
            <a:pPr marL="228600" indent="-228600">
              <a:spcBef>
                <a:spcPts val="600"/>
              </a:spcBef>
              <a:buClr>
                <a:schemeClr val="accent1"/>
              </a:buClr>
              <a:buFont typeface="Wingdings" panose="05000000000000000000" pitchFamily="2" charset="2"/>
              <a:buChar char="§"/>
            </a:pPr>
            <a:r>
              <a:rPr lang="en-US" sz="2800" b="1" dirty="0"/>
              <a:t>Riparian Shade</a:t>
            </a:r>
          </a:p>
          <a:p>
            <a:pPr marL="228600" indent="-228600">
              <a:spcBef>
                <a:spcPts val="600"/>
              </a:spcBef>
              <a:buClr>
                <a:schemeClr val="accent1"/>
              </a:buClr>
              <a:buFont typeface="Wingdings" panose="05000000000000000000" pitchFamily="2" charset="2"/>
              <a:buChar char="§"/>
            </a:pPr>
            <a:r>
              <a:rPr lang="en-US" sz="2800" b="1" dirty="0"/>
              <a:t>Snowpack</a:t>
            </a:r>
          </a:p>
          <a:p>
            <a:pPr marL="228600" indent="-228600">
              <a:spcBef>
                <a:spcPts val="600"/>
              </a:spcBef>
              <a:buClr>
                <a:schemeClr val="accent1"/>
              </a:buClr>
              <a:buFont typeface="Wingdings" panose="05000000000000000000" pitchFamily="2" charset="2"/>
              <a:buChar char="§"/>
            </a:pPr>
            <a:r>
              <a:rPr lang="en-US" sz="2800" b="1" dirty="0"/>
              <a:t>Groundwater</a:t>
            </a:r>
          </a:p>
          <a:p>
            <a:pPr marL="228600" indent="-228600">
              <a:spcBef>
                <a:spcPts val="600"/>
              </a:spcBef>
              <a:buClr>
                <a:schemeClr val="accent1"/>
              </a:buClr>
              <a:buFont typeface="Wingdings" panose="05000000000000000000" pitchFamily="2" charset="2"/>
              <a:buChar char="§"/>
            </a:pPr>
            <a:r>
              <a:rPr lang="en-US" sz="2800" b="1" dirty="0"/>
              <a:t>Hyporheic flow</a:t>
            </a:r>
          </a:p>
          <a:p>
            <a:pPr marL="228600" indent="-228600">
              <a:spcBef>
                <a:spcPts val="600"/>
              </a:spcBef>
              <a:buClr>
                <a:schemeClr val="accent1"/>
              </a:buClr>
              <a:buFont typeface="Wingdings" panose="05000000000000000000" pitchFamily="2" charset="2"/>
              <a:buChar char="§"/>
            </a:pPr>
            <a:r>
              <a:rPr lang="en-US" sz="2800" b="1" dirty="0"/>
              <a:t>Large wood</a:t>
            </a:r>
          </a:p>
          <a:p>
            <a:pPr marL="457200" indent="-457200">
              <a:spcBef>
                <a:spcPts val="600"/>
              </a:spcBef>
              <a:buFont typeface="Wingdings" panose="05000000000000000000" pitchFamily="2" charset="2"/>
              <a:buChar char="§"/>
            </a:pPr>
            <a:endParaRPr lang="en-US" sz="2800" b="1" dirty="0"/>
          </a:p>
        </p:txBody>
      </p:sp>
      <p:sp>
        <p:nvSpPr>
          <p:cNvPr id="9" name="TextBox 8"/>
          <p:cNvSpPr txBox="1"/>
          <p:nvPr/>
        </p:nvSpPr>
        <p:spPr>
          <a:xfrm>
            <a:off x="6151061" y="2256971"/>
            <a:ext cx="1836785" cy="369332"/>
          </a:xfrm>
          <a:prstGeom prst="rect">
            <a:avLst/>
          </a:prstGeom>
          <a:solidFill>
            <a:schemeClr val="tx1"/>
          </a:solidFill>
        </p:spPr>
        <p:txBody>
          <a:bodyPr wrap="none" rtlCol="0">
            <a:spAutoFit/>
          </a:bodyPr>
          <a:lstStyle/>
          <a:p>
            <a:r>
              <a:rPr lang="en-US" b="1" dirty="0">
                <a:solidFill>
                  <a:schemeClr val="bg1"/>
                </a:solidFill>
              </a:rPr>
              <a:t>Blue = cold water</a:t>
            </a:r>
          </a:p>
        </p:txBody>
      </p:sp>
      <p:grpSp>
        <p:nvGrpSpPr>
          <p:cNvPr id="10" name="Group 9"/>
          <p:cNvGrpSpPr/>
          <p:nvPr/>
        </p:nvGrpSpPr>
        <p:grpSpPr>
          <a:xfrm>
            <a:off x="1892030" y="2194943"/>
            <a:ext cx="6220479" cy="4601337"/>
            <a:chOff x="338662" y="2184401"/>
            <a:chExt cx="6220476" cy="4601337"/>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2" y="2184401"/>
              <a:ext cx="6108223" cy="4192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3795369" y="6416406"/>
              <a:ext cx="2763769" cy="369332"/>
            </a:xfrm>
            <a:prstGeom prst="rect">
              <a:avLst/>
            </a:prstGeom>
            <a:solidFill>
              <a:schemeClr val="bg1"/>
            </a:solidFill>
          </p:spPr>
          <p:txBody>
            <a:bodyPr wrap="none" rtlCol="0">
              <a:spAutoFit/>
            </a:bodyPr>
            <a:lstStyle/>
            <a:p>
              <a:r>
                <a:rPr lang="en-US" dirty="0"/>
                <a:t>                  Joe Ebersole, EPA</a:t>
              </a:r>
            </a:p>
          </p:txBody>
        </p:sp>
      </p:grpSp>
      <p:sp>
        <p:nvSpPr>
          <p:cNvPr id="13" name="Rectangle 12"/>
          <p:cNvSpPr/>
          <p:nvPr/>
        </p:nvSpPr>
        <p:spPr>
          <a:xfrm>
            <a:off x="-18695" y="-13474"/>
            <a:ext cx="150882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0727289" y="-5013"/>
            <a:ext cx="1464735"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3">
            <a:extLst>
              <a:ext uri="{FF2B5EF4-FFF2-40B4-BE49-F238E27FC236}">
                <a16:creationId xmlns:a16="http://schemas.microsoft.com/office/drawing/2014/main" id="{3C89A78B-A798-4C02-8C29-59E281097224}"/>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27</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506522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13910" y="580389"/>
            <a:ext cx="3149837" cy="1661993"/>
          </a:xfrm>
          <a:prstGeom prst="rect">
            <a:avLst/>
          </a:prstGeom>
          <a:noFill/>
        </p:spPr>
        <p:txBody>
          <a:bodyPr wrap="none" rtlCol="0">
            <a:spAutoFit/>
          </a:bodyPr>
          <a:lstStyle/>
          <a:p>
            <a:pPr algn="ctr"/>
            <a:r>
              <a:rPr lang="en-US" sz="5400" b="1" dirty="0">
                <a:solidFill>
                  <a:schemeClr val="accent1"/>
                </a:solidFill>
              </a:rPr>
              <a:t>EDT</a:t>
            </a:r>
            <a:endParaRPr lang="en-US" sz="4800" b="1" dirty="0">
              <a:solidFill>
                <a:schemeClr val="accent1"/>
              </a:solidFill>
            </a:endParaRPr>
          </a:p>
          <a:p>
            <a:pPr algn="ctr"/>
            <a:r>
              <a:rPr lang="en-US" sz="4800" dirty="0">
                <a:solidFill>
                  <a:schemeClr val="accent1"/>
                </a:solidFill>
              </a:rPr>
              <a:t>Fish Habitat</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90" y="2380604"/>
            <a:ext cx="6901946" cy="389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3">
            <a:extLst>
              <a:ext uri="{FF2B5EF4-FFF2-40B4-BE49-F238E27FC236}">
                <a16:creationId xmlns:a16="http://schemas.microsoft.com/office/drawing/2014/main" id="{BFAF2DA6-4691-4630-8FB6-B6CF92F4C8B4}"/>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28</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777910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
          <p:cNvSpPr>
            <a:spLocks noGrp="1"/>
          </p:cNvSpPr>
          <p:nvPr>
            <p:ph type="sldNum" sz="quarter" idx="4294967295"/>
          </p:nvPr>
        </p:nvSpPr>
        <p:spPr>
          <a:xfrm>
            <a:off x="11463729" y="6399573"/>
            <a:ext cx="563923" cy="365125"/>
          </a:xfrm>
          <a:prstGeom prst="rect">
            <a:avLst/>
          </a:prstGeom>
        </p:spPr>
        <p:txBody>
          <a:bodyPr/>
          <a:lstStyle/>
          <a:p>
            <a:r>
              <a:rPr lang="en-US" sz="1400" b="0" dirty="0">
                <a:solidFill>
                  <a:schemeClr val="bg1"/>
                </a:solidFill>
                <a:latin typeface="Times New Roman" panose="02020603050405020304" pitchFamily="18" charset="0"/>
                <a:cs typeface="Times New Roman" panose="02020603050405020304" pitchFamily="18" charset="0"/>
              </a:rPr>
              <a:t>      </a:t>
            </a:r>
            <a:fld id="{A825CED8-DE45-4409-8558-D05F5B977B87}" type="slidenum">
              <a:rPr lang="en-US" sz="1400" b="0" smtClean="0">
                <a:solidFill>
                  <a:schemeClr val="bg1"/>
                </a:solidFill>
                <a:latin typeface="Times New Roman" panose="02020603050405020304" pitchFamily="18" charset="0"/>
                <a:cs typeface="Times New Roman" panose="02020603050405020304" pitchFamily="18" charset="0"/>
              </a:rPr>
              <a:pPr/>
              <a:t>29</a:t>
            </a:fld>
            <a:endParaRPr lang="en-US" sz="1400" b="0" dirty="0">
              <a:solidFill>
                <a:schemeClr val="bg1"/>
              </a:solidFill>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667928" y="873018"/>
            <a:ext cx="8899525"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2A65AC"/>
                </a:solidFill>
                <a:latin typeface="+mn-lt"/>
                <a:ea typeface="+mn-ea"/>
                <a:cs typeface="+mn-cs"/>
              </a:rPr>
              <a:t>Fish Habitat Modeling:</a:t>
            </a:r>
            <a:br>
              <a:rPr lang="en-US" sz="3200" dirty="0">
                <a:solidFill>
                  <a:srgbClr val="2A65AC"/>
                </a:solidFill>
                <a:latin typeface="+mn-lt"/>
                <a:ea typeface="+mn-ea"/>
                <a:cs typeface="+mn-cs"/>
              </a:rPr>
            </a:br>
            <a:r>
              <a:rPr lang="en-US" sz="3200" dirty="0">
                <a:solidFill>
                  <a:srgbClr val="2A65AC"/>
                </a:solidFill>
                <a:latin typeface="+mn-lt"/>
                <a:ea typeface="+mn-ea"/>
                <a:cs typeface="+mn-cs"/>
              </a:rPr>
              <a:t>Ecosystem Diagnosis &amp; Treatment (EDT) Model</a:t>
            </a:r>
            <a:endParaRPr lang="en-US" dirty="0">
              <a:solidFill>
                <a:srgbClr val="2A65AC"/>
              </a:solidFill>
              <a:latin typeface="+mn-lt"/>
              <a:ea typeface="+mn-ea"/>
              <a:cs typeface="+mn-cs"/>
            </a:endParaRPr>
          </a:p>
        </p:txBody>
      </p:sp>
      <p:sp>
        <p:nvSpPr>
          <p:cNvPr id="5" name="Content Placeholder 2"/>
          <p:cNvSpPr txBox="1">
            <a:spLocks/>
          </p:cNvSpPr>
          <p:nvPr/>
        </p:nvSpPr>
        <p:spPr>
          <a:xfrm>
            <a:off x="1563857" y="2348686"/>
            <a:ext cx="8160839" cy="347638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110000"/>
              <a:buFont typeface="Wingdings" panose="05000000000000000000" pitchFamily="2" charset="2"/>
              <a:buChar char="v"/>
            </a:pPr>
            <a:r>
              <a:rPr lang="en-US" dirty="0"/>
              <a:t> EDT is a </a:t>
            </a:r>
            <a:r>
              <a:rPr lang="en-US" u="sng" dirty="0"/>
              <a:t>fish life-cycle habitat</a:t>
            </a:r>
            <a:r>
              <a:rPr lang="en-US" dirty="0"/>
              <a:t> model</a:t>
            </a:r>
          </a:p>
          <a:p>
            <a:pPr marL="630238" lvl="1" indent="-344488">
              <a:spcBef>
                <a:spcPts val="1600"/>
              </a:spcBef>
              <a:buSzPct val="110000"/>
              <a:buFont typeface="Wingdings" panose="05000000000000000000" pitchFamily="2" charset="2"/>
              <a:buChar char="ü"/>
            </a:pPr>
            <a:r>
              <a:rPr lang="en-US" sz="2400" dirty="0"/>
              <a:t>Synthesize available information</a:t>
            </a:r>
          </a:p>
          <a:p>
            <a:pPr marL="630238" lvl="1" indent="-344488">
              <a:spcBef>
                <a:spcPts val="1600"/>
              </a:spcBef>
              <a:buSzPct val="110000"/>
              <a:buFont typeface="Wingdings" panose="05000000000000000000" pitchFamily="2" charset="2"/>
              <a:buChar char="ü"/>
            </a:pPr>
            <a:r>
              <a:rPr lang="en-US" sz="2400" dirty="0"/>
              <a:t>Identify limiting habitat factors</a:t>
            </a:r>
          </a:p>
          <a:p>
            <a:pPr marL="630238" lvl="1" indent="-344488">
              <a:spcBef>
                <a:spcPts val="1600"/>
              </a:spcBef>
              <a:buSzPct val="110000"/>
              <a:buFont typeface="Wingdings" panose="05000000000000000000" pitchFamily="2" charset="2"/>
              <a:buChar char="ü"/>
            </a:pPr>
            <a:r>
              <a:rPr lang="en-US" sz="2400" dirty="0"/>
              <a:t>Prioritize habitat restoration needs</a:t>
            </a:r>
          </a:p>
          <a:p>
            <a:pPr marL="630238" lvl="1" indent="-344488">
              <a:spcBef>
                <a:spcPts val="1600"/>
              </a:spcBef>
              <a:buSzPct val="110000"/>
              <a:buFont typeface="Wingdings" panose="05000000000000000000" pitchFamily="2" charset="2"/>
              <a:buChar char="ü"/>
            </a:pPr>
            <a:r>
              <a:rPr lang="en-US" sz="2400" dirty="0"/>
              <a:t>Help managers design restoration                                      solutions to meet recovery targets</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8925" y="3056505"/>
            <a:ext cx="3358163" cy="249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3096" y="84712"/>
            <a:ext cx="11144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8695" y="-13474"/>
            <a:ext cx="150882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27293" y="-5013"/>
            <a:ext cx="1464735"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8302516" y="6231056"/>
            <a:ext cx="2184572" cy="492443"/>
          </a:xfrm>
          <a:prstGeom prst="rect">
            <a:avLst/>
          </a:prstGeom>
          <a:noFill/>
        </p:spPr>
        <p:txBody>
          <a:bodyPr wrap="none" tIns="137160" bIns="137160" rtlCol="0">
            <a:spAutoFit/>
          </a:bodyPr>
          <a:lstStyle/>
          <a:p>
            <a:r>
              <a:rPr lang="en-US" sz="1400" dirty="0"/>
              <a:t>Greg Blair, ICF International</a:t>
            </a:r>
            <a:endParaRPr lang="en-US" sz="1100" dirty="0"/>
          </a:p>
        </p:txBody>
      </p:sp>
      <p:sp>
        <p:nvSpPr>
          <p:cNvPr id="14" name="Slide Number Placeholder 3">
            <a:extLst>
              <a:ext uri="{FF2B5EF4-FFF2-40B4-BE49-F238E27FC236}">
                <a16:creationId xmlns:a16="http://schemas.microsoft.com/office/drawing/2014/main" id="{82E49079-16E0-4AA0-AED9-690684F70112}"/>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29</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02003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4064000" y="381000"/>
            <a:ext cx="7924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defRPr/>
            </a:pPr>
            <a:r>
              <a:rPr lang="en-US" sz="3200" b="1" kern="0" dirty="0">
                <a:solidFill>
                  <a:srgbClr val="66AD46"/>
                </a:solidFill>
                <a:latin typeface="Gill Sans MT" panose="020B0502020104020203" pitchFamily="34" charset="0"/>
                <a:cs typeface="ＭＳ Ｐゴシック"/>
              </a:rPr>
              <a:t>VELMA PNW Applications</a:t>
            </a:r>
          </a:p>
        </p:txBody>
      </p:sp>
      <p:sp>
        <p:nvSpPr>
          <p:cNvPr id="12" name="Slide Number Placeholder 3"/>
          <p:cNvSpPr>
            <a:spLocks noGrp="1"/>
          </p:cNvSpPr>
          <p:nvPr>
            <p:ph type="sldNum" sz="quarter" idx="13"/>
          </p:nvPr>
        </p:nvSpPr>
        <p:spPr>
          <a:xfrm>
            <a:off x="11425629" y="6494240"/>
            <a:ext cx="563923" cy="365125"/>
          </a:xfrm>
        </p:spPr>
        <p:txBody>
          <a:bodyPr/>
          <a:lstStyle/>
          <a:p>
            <a:fld id="{A825CED8-DE45-4409-8558-D05F5B977B87}" type="slidenum">
              <a:rPr lang="en-US" sz="1400" b="0" smtClean="0">
                <a:solidFill>
                  <a:prstClr val="black"/>
                </a:solidFill>
                <a:latin typeface="Times New Roman" panose="02020603050405020304" pitchFamily="18" charset="0"/>
                <a:cs typeface="Times New Roman" panose="02020603050405020304" pitchFamily="18" charset="0"/>
              </a:rPr>
              <a:pPr/>
              <a:t>3</a:t>
            </a:fld>
            <a:endParaRPr lang="en-US" sz="1400" b="0" dirty="0">
              <a:solidFill>
                <a:prstClr val="black"/>
              </a:solidFill>
              <a:latin typeface="Times New Roman" panose="02020603050405020304" pitchFamily="18" charset="0"/>
              <a:cs typeface="Times New Roman" panose="02020603050405020304" pitchFamily="18" charset="0"/>
            </a:endParaRPr>
          </a:p>
        </p:txBody>
      </p:sp>
      <p:sp>
        <p:nvSpPr>
          <p:cNvPr id="10" name="Content Placeholder 4"/>
          <p:cNvSpPr txBox="1">
            <a:spLocks/>
          </p:cNvSpPr>
          <p:nvPr/>
        </p:nvSpPr>
        <p:spPr>
          <a:xfrm>
            <a:off x="161779" y="1327471"/>
            <a:ext cx="6759468" cy="5385056"/>
          </a:xfrm>
          <a:prstGeom prst="rect">
            <a:avLst/>
          </a:prstGeom>
        </p:spPr>
        <p:txBody>
          <a:bodyPr>
            <a:noAutofit/>
          </a:bodyPr>
          <a:lstStyle/>
          <a:p>
            <a:pPr lvl="0" eaLnBrk="0" fontAlgn="base" hangingPunct="0">
              <a:spcBef>
                <a:spcPts val="900"/>
              </a:spcBef>
              <a:buSzPct val="100000"/>
              <a:defRPr/>
            </a:pPr>
            <a:r>
              <a:rPr lang="en-US" sz="2400" b="1" kern="0" dirty="0">
                <a:solidFill>
                  <a:prstClr val="black"/>
                </a:solidFill>
                <a:latin typeface="Calibri" pitchFamily="34" charset="0"/>
                <a:cs typeface="Calibri" pitchFamily="34" charset="0"/>
              </a:rPr>
              <a:t>Purpose: </a:t>
            </a:r>
            <a:r>
              <a:rPr lang="en-US" sz="2200" b="1" kern="0" dirty="0">
                <a:solidFill>
                  <a:prstClr val="black"/>
                </a:solidFill>
                <a:latin typeface="Calibri" pitchFamily="34" charset="0"/>
                <a:cs typeface="Calibri" pitchFamily="34" charset="0"/>
              </a:rPr>
              <a:t> </a:t>
            </a:r>
            <a:r>
              <a:rPr lang="en-US" sz="2400" kern="0" dirty="0">
                <a:solidFill>
                  <a:prstClr val="black"/>
                </a:solidFill>
                <a:latin typeface="Calibri" pitchFamily="34" charset="0"/>
                <a:cs typeface="Calibri" pitchFamily="34" charset="0"/>
              </a:rPr>
              <a:t>Demonstrate and transfer VELMA and associated tools to </a:t>
            </a:r>
            <a:r>
              <a:rPr lang="en-US" sz="2400" i="1" kern="0" dirty="0">
                <a:solidFill>
                  <a:prstClr val="black"/>
                </a:solidFill>
                <a:latin typeface="Calibri" pitchFamily="34" charset="0"/>
                <a:cs typeface="Calibri" pitchFamily="34" charset="0"/>
              </a:rPr>
              <a:t>Communities, Tribes, States of WA and OR </a:t>
            </a:r>
            <a:r>
              <a:rPr lang="en-US" sz="2400" kern="0" dirty="0">
                <a:solidFill>
                  <a:prstClr val="black"/>
                </a:solidFill>
                <a:latin typeface="Calibri" pitchFamily="34" charset="0"/>
                <a:cs typeface="Calibri" pitchFamily="34" charset="0"/>
              </a:rPr>
              <a:t>to use in f</a:t>
            </a:r>
            <a:r>
              <a:rPr lang="en-US" sz="2400" dirty="0"/>
              <a:t>ormulating watershed restoration plans</a:t>
            </a:r>
          </a:p>
          <a:p>
            <a:pPr lvl="0" eaLnBrk="0" fontAlgn="base" hangingPunct="0">
              <a:spcBef>
                <a:spcPts val="900"/>
              </a:spcBef>
              <a:buSzPct val="100000"/>
              <a:defRPr/>
            </a:pPr>
            <a:r>
              <a:rPr lang="en-US" sz="2400" b="1" kern="0" dirty="0">
                <a:solidFill>
                  <a:prstClr val="black"/>
                </a:solidFill>
                <a:latin typeface="Calibri" pitchFamily="34" charset="0"/>
                <a:cs typeface="Calibri" pitchFamily="34" charset="0"/>
              </a:rPr>
              <a:t>Applications:</a:t>
            </a:r>
          </a:p>
          <a:p>
            <a:pPr marL="342900" lvl="0" indent="-342900" eaLnBrk="0" fontAlgn="base" hangingPunct="0">
              <a:spcBef>
                <a:spcPts val="600"/>
              </a:spcBef>
              <a:buClr>
                <a:schemeClr val="accent1"/>
              </a:buClr>
              <a:buSzPct val="125000"/>
              <a:buFont typeface="Arial" panose="020B0604020202020204" pitchFamily="34" charset="0"/>
              <a:buChar char="•"/>
              <a:defRPr/>
            </a:pPr>
            <a:r>
              <a:rPr lang="en-US" sz="2400" u="sng" kern="0" dirty="0">
                <a:solidFill>
                  <a:schemeClr val="accent2">
                    <a:lumMod val="75000"/>
                  </a:schemeClr>
                </a:solidFill>
                <a:latin typeface="Calibri" pitchFamily="34" charset="0"/>
              </a:rPr>
              <a:t>Puget Sound Subwatersheds</a:t>
            </a:r>
            <a:r>
              <a:rPr lang="en-US" sz="2400" kern="0" dirty="0">
                <a:solidFill>
                  <a:schemeClr val="accent2">
                    <a:lumMod val="75000"/>
                  </a:schemeClr>
                </a:solidFill>
                <a:latin typeface="Calibri" pitchFamily="34" charset="0"/>
              </a:rPr>
              <a:t>:  </a:t>
            </a:r>
            <a:r>
              <a:rPr lang="en-US" sz="2400" kern="0" dirty="0">
                <a:solidFill>
                  <a:prstClr val="black"/>
                </a:solidFill>
                <a:latin typeface="Calibri" pitchFamily="34" charset="0"/>
              </a:rPr>
              <a:t>Salmon recovery, drinking water, flood protection, carbon sequestration, community-based forestry…</a:t>
            </a:r>
          </a:p>
          <a:p>
            <a:pPr marL="342900" lvl="0" indent="-342900" eaLnBrk="0" fontAlgn="base" hangingPunct="0">
              <a:spcBef>
                <a:spcPts val="600"/>
              </a:spcBef>
              <a:buClr>
                <a:schemeClr val="accent1"/>
              </a:buClr>
              <a:buSzPct val="125000"/>
              <a:buFont typeface="Arial" panose="020B0604020202020204" pitchFamily="34" charset="0"/>
              <a:buChar char="•"/>
              <a:defRPr/>
            </a:pPr>
            <a:r>
              <a:rPr lang="en-US" sz="2400" u="sng" kern="0" dirty="0">
                <a:solidFill>
                  <a:schemeClr val="accent2">
                    <a:lumMod val="75000"/>
                  </a:schemeClr>
                </a:solidFill>
                <a:latin typeface="Calibri" pitchFamily="34" charset="0"/>
                <a:sym typeface="Wingdings" panose="05000000000000000000" pitchFamily="2" charset="2"/>
              </a:rPr>
              <a:t>Puget Sound Basin (12,138 mi</a:t>
            </a:r>
            <a:r>
              <a:rPr lang="en-US" sz="2400" u="sng" kern="0" baseline="30000" dirty="0">
                <a:solidFill>
                  <a:schemeClr val="accent2">
                    <a:lumMod val="75000"/>
                  </a:schemeClr>
                </a:solidFill>
                <a:latin typeface="Calibri" pitchFamily="34" charset="0"/>
                <a:sym typeface="Wingdings" panose="05000000000000000000" pitchFamily="2" charset="2"/>
              </a:rPr>
              <a:t>2</a:t>
            </a:r>
            <a:r>
              <a:rPr lang="en-US" sz="2400" u="sng" kern="0" dirty="0">
                <a:solidFill>
                  <a:schemeClr val="accent2">
                    <a:lumMod val="75000"/>
                  </a:schemeClr>
                </a:solidFill>
                <a:latin typeface="Calibri" pitchFamily="34" charset="0"/>
                <a:sym typeface="Wingdings" panose="05000000000000000000" pitchFamily="2" charset="2"/>
              </a:rPr>
              <a:t>)</a:t>
            </a:r>
            <a:r>
              <a:rPr lang="en-US" sz="2400" kern="0" dirty="0">
                <a:solidFill>
                  <a:schemeClr val="accent2">
                    <a:lumMod val="75000"/>
                  </a:schemeClr>
                </a:solidFill>
                <a:latin typeface="Calibri" pitchFamily="34" charset="0"/>
                <a:sym typeface="Wingdings" panose="05000000000000000000" pitchFamily="2" charset="2"/>
              </a:rPr>
              <a:t>: </a:t>
            </a:r>
            <a:r>
              <a:rPr lang="en-US" sz="2400" kern="0" dirty="0">
                <a:solidFill>
                  <a:prstClr val="black"/>
                </a:solidFill>
                <a:latin typeface="Calibri" pitchFamily="34" charset="0"/>
                <a:sym typeface="Wingdings" panose="05000000000000000000" pitchFamily="2" charset="2"/>
              </a:rPr>
              <a:t> Whole-basin framework linking terrestrial, estuarine and ocean models informing Puget Sound recovery planning</a:t>
            </a:r>
          </a:p>
          <a:p>
            <a:pPr marL="342900" lvl="0" indent="-342900" eaLnBrk="0" fontAlgn="base" hangingPunct="0">
              <a:spcBef>
                <a:spcPts val="600"/>
              </a:spcBef>
              <a:buClr>
                <a:schemeClr val="accent1"/>
              </a:buClr>
              <a:buSzPct val="125000"/>
              <a:buFont typeface="Arial" panose="020B0604020202020204" pitchFamily="34" charset="0"/>
              <a:buChar char="•"/>
              <a:defRPr/>
            </a:pPr>
            <a:r>
              <a:rPr lang="en-US" sz="2400" u="sng" kern="0" dirty="0">
                <a:solidFill>
                  <a:schemeClr val="accent2">
                    <a:lumMod val="75000"/>
                  </a:schemeClr>
                </a:solidFill>
                <a:latin typeface="Calibri" pitchFamily="34" charset="0"/>
                <a:sym typeface="Wingdings" panose="05000000000000000000" pitchFamily="2" charset="2"/>
              </a:rPr>
              <a:t>Tillamook Bay Estuary &amp; Watersheds (560 mi</a:t>
            </a:r>
            <a:r>
              <a:rPr lang="en-US" sz="2400" u="sng" kern="0" baseline="30000" dirty="0">
                <a:solidFill>
                  <a:schemeClr val="accent2">
                    <a:lumMod val="75000"/>
                  </a:schemeClr>
                </a:solidFill>
                <a:latin typeface="Calibri" pitchFamily="34" charset="0"/>
                <a:sym typeface="Wingdings" panose="05000000000000000000" pitchFamily="2" charset="2"/>
              </a:rPr>
              <a:t>2</a:t>
            </a:r>
            <a:r>
              <a:rPr lang="en-US" sz="2400" u="sng" kern="0" dirty="0">
                <a:solidFill>
                  <a:schemeClr val="accent2">
                    <a:lumMod val="75000"/>
                  </a:schemeClr>
                </a:solidFill>
                <a:latin typeface="Calibri" pitchFamily="34" charset="0"/>
                <a:sym typeface="Wingdings" panose="05000000000000000000" pitchFamily="2" charset="2"/>
              </a:rPr>
              <a:t>)</a:t>
            </a:r>
            <a:r>
              <a:rPr lang="en-US" sz="2400" kern="0" dirty="0">
                <a:solidFill>
                  <a:schemeClr val="accent2">
                    <a:lumMod val="75000"/>
                  </a:schemeClr>
                </a:solidFill>
                <a:latin typeface="Calibri" pitchFamily="34" charset="0"/>
                <a:sym typeface="Wingdings" panose="05000000000000000000" pitchFamily="2" charset="2"/>
              </a:rPr>
              <a:t>:  </a:t>
            </a:r>
            <a:r>
              <a:rPr lang="en-US" sz="2400" kern="0" dirty="0">
                <a:solidFill>
                  <a:prstClr val="black"/>
                </a:solidFill>
                <a:latin typeface="Calibri" pitchFamily="34" charset="0"/>
                <a:sym typeface="Wingdings" panose="05000000000000000000" pitchFamily="2" charset="2"/>
              </a:rPr>
              <a:t>Restore upland, floodplain, estuarine eco services</a:t>
            </a:r>
            <a:endParaRPr lang="en-US" sz="2400" u="sng"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247" y="1548248"/>
            <a:ext cx="5070624" cy="487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a:extLst>
              <a:ext uri="{FF2B5EF4-FFF2-40B4-BE49-F238E27FC236}">
                <a16:creationId xmlns:a16="http://schemas.microsoft.com/office/drawing/2014/main" id="{B8DB8E7F-8BA4-4A79-882B-C33A5FECDE46}"/>
              </a:ext>
            </a:extLst>
          </p:cNvPr>
          <p:cNvGrpSpPr/>
          <p:nvPr/>
        </p:nvGrpSpPr>
        <p:grpSpPr>
          <a:xfrm>
            <a:off x="6940453" y="1548248"/>
            <a:ext cx="5046283" cy="4873336"/>
            <a:chOff x="6940453" y="1548248"/>
            <a:chExt cx="5046283" cy="4873336"/>
          </a:xfrm>
        </p:grpSpPr>
        <p:grpSp>
          <p:nvGrpSpPr>
            <p:cNvPr id="2" name="Group 1"/>
            <p:cNvGrpSpPr/>
            <p:nvPr/>
          </p:nvGrpSpPr>
          <p:grpSpPr>
            <a:xfrm>
              <a:off x="6940453" y="1548248"/>
              <a:ext cx="5046283" cy="4873336"/>
              <a:chOff x="6940450" y="1548248"/>
              <a:chExt cx="5046283" cy="4873336"/>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450" y="1548248"/>
                <a:ext cx="5046283" cy="487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tillamookmap3.jpg"/>
              <p:cNvPicPr>
                <a:picLocks noChangeAspect="1"/>
              </p:cNvPicPr>
              <p:nvPr/>
            </p:nvPicPr>
            <p:blipFill rotWithShape="1">
              <a:blip r:embed="rId5" cstate="screen">
                <a:extLst>
                  <a:ext uri="{28A0092B-C50C-407E-A947-70E740481C1C}">
                    <a14:useLocalDpi xmlns:a14="http://schemas.microsoft.com/office/drawing/2010/main"/>
                  </a:ext>
                </a:extLst>
              </a:blip>
              <a:srcRect b="-199"/>
              <a:stretch/>
            </p:blipFill>
            <p:spPr>
              <a:xfrm>
                <a:off x="7040315" y="1633940"/>
                <a:ext cx="2477706" cy="2234717"/>
              </a:xfrm>
              <a:prstGeom prst="rect">
                <a:avLst/>
              </a:prstGeom>
              <a:ln>
                <a:solidFill>
                  <a:schemeClr val="tx1"/>
                </a:solidFill>
              </a:ln>
            </p:spPr>
          </p:pic>
        </p:grpSp>
        <p:pic>
          <p:nvPicPr>
            <p:cNvPr id="3" name="Picture 2">
              <a:extLst>
                <a:ext uri="{FF2B5EF4-FFF2-40B4-BE49-F238E27FC236}">
                  <a16:creationId xmlns:a16="http://schemas.microsoft.com/office/drawing/2014/main" id="{E0BE6206-02E9-4402-9BF7-DF0E72D67DA5}"/>
                </a:ext>
              </a:extLst>
            </p:cNvPr>
            <p:cNvPicPr>
              <a:picLocks noChangeAspect="1"/>
            </p:cNvPicPr>
            <p:nvPr/>
          </p:nvPicPr>
          <p:blipFill>
            <a:blip r:embed="rId6"/>
            <a:stretch>
              <a:fillRect/>
            </a:stretch>
          </p:blipFill>
          <p:spPr>
            <a:xfrm>
              <a:off x="7030792" y="1624415"/>
              <a:ext cx="3409721" cy="2337985"/>
            </a:xfrm>
            <a:prstGeom prst="rect">
              <a:avLst/>
            </a:prstGeom>
          </p:spPr>
        </p:pic>
      </p:grpSp>
      <p:grpSp>
        <p:nvGrpSpPr>
          <p:cNvPr id="11" name="Group 10">
            <a:extLst>
              <a:ext uri="{FF2B5EF4-FFF2-40B4-BE49-F238E27FC236}">
                <a16:creationId xmlns:a16="http://schemas.microsoft.com/office/drawing/2014/main" id="{06EC61D4-1D1E-49C4-B1B5-D2A97DD71BB8}"/>
              </a:ext>
            </a:extLst>
          </p:cNvPr>
          <p:cNvGrpSpPr/>
          <p:nvPr/>
        </p:nvGrpSpPr>
        <p:grpSpPr>
          <a:xfrm>
            <a:off x="121919" y="6546439"/>
            <a:ext cx="3773627" cy="348813"/>
            <a:chOff x="4364160" y="6502376"/>
            <a:chExt cx="3773627" cy="348813"/>
          </a:xfrm>
        </p:grpSpPr>
        <p:sp>
          <p:nvSpPr>
            <p:cNvPr id="13" name="TextBox 12">
              <a:extLst>
                <a:ext uri="{FF2B5EF4-FFF2-40B4-BE49-F238E27FC236}">
                  <a16:creationId xmlns:a16="http://schemas.microsoft.com/office/drawing/2014/main" id="{83A2597D-8E11-4752-A95B-CBB401EF53CF}"/>
                </a:ext>
              </a:extLst>
            </p:cNvPr>
            <p:cNvSpPr txBox="1"/>
            <p:nvPr/>
          </p:nvSpPr>
          <p:spPr>
            <a:xfrm>
              <a:off x="4969932" y="6502376"/>
              <a:ext cx="3167855" cy="348813"/>
            </a:xfrm>
            <a:prstGeom prst="rect">
              <a:avLst/>
            </a:prstGeom>
            <a:noFill/>
          </p:spPr>
          <p:txBody>
            <a:bodyPr wrap="none" rtlCol="0">
              <a:spAutoFit/>
            </a:bodyPr>
            <a:lstStyle>
              <a:defPPr>
                <a:defRPr lang="en-US"/>
              </a:defPPr>
              <a:lvl1pPr>
                <a:lnSpc>
                  <a:spcPts val="1000"/>
                </a:lnSpc>
                <a:defRPr sz="900">
                  <a:solidFill>
                    <a:srgbClr val="006600"/>
                  </a:solidFill>
                </a:defRPr>
              </a:lvl1pPr>
            </a:lstStyle>
            <a:p>
              <a:r>
                <a:rPr lang="en-US" dirty="0"/>
                <a:t>USEPA Office of Research and Development</a:t>
              </a:r>
            </a:p>
            <a:p>
              <a:r>
                <a:rPr lang="en-US" dirty="0"/>
                <a:t>National Health and Environmental Effects Research Laboratory</a:t>
              </a:r>
            </a:p>
          </p:txBody>
        </p:sp>
        <p:sp>
          <p:nvSpPr>
            <p:cNvPr id="14" name="Rectangle 13">
              <a:extLst>
                <a:ext uri="{FF2B5EF4-FFF2-40B4-BE49-F238E27FC236}">
                  <a16:creationId xmlns:a16="http://schemas.microsoft.com/office/drawing/2014/main" id="{FCA5AC92-4730-4864-A3FA-37564A74B82F}"/>
                </a:ext>
              </a:extLst>
            </p:cNvPr>
            <p:cNvSpPr/>
            <p:nvPr/>
          </p:nvSpPr>
          <p:spPr>
            <a:xfrm>
              <a:off x="4364160" y="6554911"/>
              <a:ext cx="660400" cy="22688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Slide Number Placeholder 1">
            <a:extLst>
              <a:ext uri="{FF2B5EF4-FFF2-40B4-BE49-F238E27FC236}">
                <a16:creationId xmlns:a16="http://schemas.microsoft.com/office/drawing/2014/main" id="{F0914CA1-66A7-49A4-87E0-75FFDAE12178}"/>
              </a:ext>
            </a:extLst>
          </p:cNvPr>
          <p:cNvSpPr txBox="1">
            <a:spLocks/>
          </p:cNvSpPr>
          <p:nvPr/>
        </p:nvSpPr>
        <p:spPr>
          <a:xfrm>
            <a:off x="164253" y="6553927"/>
            <a:ext cx="359019" cy="3302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0FE3BB-A57F-44CC-84D9-F1BE0492B3AF}" type="slidenum">
              <a:rPr lang="en-US" sz="1400" smtClean="0">
                <a:solidFill>
                  <a:schemeClr val="bg1"/>
                </a:solidFill>
              </a:rPr>
              <a:pPr/>
              <a:t>3</a:t>
            </a:fld>
            <a:endParaRPr lang="en-US" sz="1400" dirty="0">
              <a:solidFill>
                <a:schemeClr val="bg1"/>
              </a:solidFill>
            </a:endParaRPr>
          </a:p>
        </p:txBody>
      </p:sp>
    </p:spTree>
    <p:extLst>
      <p:ext uri="{BB962C8B-B14F-4D97-AF65-F5344CB8AC3E}">
        <p14:creationId xmlns:p14="http://schemas.microsoft.com/office/powerpoint/2010/main" val="75586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bwMode="auto">
          <a:xfrm>
            <a:off x="66261" y="628156"/>
            <a:ext cx="12022172" cy="830997"/>
          </a:xfrm>
          <a:prstGeom prst="rect">
            <a:avLst/>
          </a:prstGeom>
          <a:solidFill>
            <a:schemeClr val="bg1"/>
          </a:solidFill>
          <a:extLst/>
        </p:spPr>
        <p:txBody>
          <a:bodyPr wrap="square" rtlCol="0">
            <a:spAutoFit/>
          </a:bodyPr>
          <a:lstStyle>
            <a:defPPr>
              <a:defRPr lang="en-US"/>
            </a:defPPr>
            <a:lvl1pPr>
              <a:defRPr sz="3400">
                <a:solidFill>
                  <a:schemeClr val="tx1">
                    <a:lumMod val="75000"/>
                    <a:lumOff val="25000"/>
                  </a:schemeClr>
                </a:solidFill>
              </a:defRPr>
            </a:lvl1pPr>
          </a:lstStyle>
          <a:p>
            <a:pPr algn="ctr"/>
            <a:r>
              <a:rPr lang="en-US" altLang="en-US" sz="2800" dirty="0">
                <a:solidFill>
                  <a:srgbClr val="2A63A8"/>
                </a:solidFill>
              </a:rPr>
              <a:t>Modeled effects of summer low flows on Mashel adult salmonid abundance </a:t>
            </a:r>
          </a:p>
          <a:p>
            <a:pPr algn="ctr"/>
            <a:r>
              <a:rPr lang="en-US" altLang="en-US" sz="2000" b="1" i="1" dirty="0">
                <a:solidFill>
                  <a:srgbClr val="2A63A8"/>
                </a:solidFill>
              </a:rPr>
              <a:t>% Decrease in Fish Abundance:  Young Forest Fish Abundance – Old Forest Fish Abundance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513" y="5302690"/>
            <a:ext cx="1626587" cy="537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455" y="5302696"/>
            <a:ext cx="1661156" cy="580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8393" y="5336276"/>
            <a:ext cx="1681851" cy="54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8420205" y="6353247"/>
            <a:ext cx="3071675" cy="584775"/>
          </a:xfrm>
          <a:prstGeom prst="rect">
            <a:avLst/>
          </a:prstGeom>
          <a:noFill/>
        </p:spPr>
        <p:txBody>
          <a:bodyPr wrap="none" tIns="137160" bIns="137160" rtlCol="0">
            <a:spAutoFit/>
          </a:bodyPr>
          <a:lstStyle/>
          <a:p>
            <a:r>
              <a:rPr lang="en-US" sz="2000" dirty="0"/>
              <a:t>Greg Blair, ICF International</a:t>
            </a:r>
            <a:endParaRPr lang="en-US" sz="1600" dirty="0"/>
          </a:p>
        </p:txBody>
      </p:sp>
      <p:sp>
        <p:nvSpPr>
          <p:cNvPr id="18" name="TextBox 17"/>
          <p:cNvSpPr txBox="1"/>
          <p:nvPr/>
        </p:nvSpPr>
        <p:spPr>
          <a:xfrm>
            <a:off x="814823" y="5170889"/>
            <a:ext cx="10791416" cy="1338828"/>
          </a:xfrm>
          <a:prstGeom prst="rect">
            <a:avLst/>
          </a:prstGeom>
          <a:solidFill>
            <a:schemeClr val="bg1"/>
          </a:solidFill>
        </p:spPr>
        <p:txBody>
          <a:bodyPr wrap="square" tIns="182880" rtlCol="0">
            <a:spAutoFit/>
          </a:bodyPr>
          <a:lstStyle/>
          <a:p>
            <a:pPr>
              <a:spcBef>
                <a:spcPts val="1200"/>
              </a:spcBef>
            </a:pPr>
            <a:r>
              <a:rPr lang="en-US" sz="2800" b="1" dirty="0">
                <a:solidFill>
                  <a:schemeClr val="accent2"/>
                </a:solidFill>
              </a:rPr>
              <a:t>These results </a:t>
            </a:r>
            <a:r>
              <a:rPr lang="en-US" sz="2800" b="1" u="sng" dirty="0">
                <a:solidFill>
                  <a:schemeClr val="accent2"/>
                </a:solidFill>
              </a:rPr>
              <a:t>do not</a:t>
            </a:r>
            <a:r>
              <a:rPr lang="en-US" sz="2800" b="1" dirty="0">
                <a:solidFill>
                  <a:schemeClr val="accent2"/>
                </a:solidFill>
              </a:rPr>
              <a:t> yet include harvest effects on stream temperature, large woody debris, or sediments</a:t>
            </a:r>
          </a:p>
          <a:p>
            <a:endParaRPr lang="en-US" sz="1600" dirty="0">
              <a:solidFill>
                <a:schemeClr val="accent2"/>
              </a:solidFill>
            </a:endParaRPr>
          </a:p>
        </p:txBody>
      </p:sp>
      <p:grpSp>
        <p:nvGrpSpPr>
          <p:cNvPr id="6" name="Group 5"/>
          <p:cNvGrpSpPr/>
          <p:nvPr/>
        </p:nvGrpSpPr>
        <p:grpSpPr>
          <a:xfrm>
            <a:off x="1649509" y="1626749"/>
            <a:ext cx="9000567" cy="3558259"/>
            <a:chOff x="1649509" y="1626749"/>
            <a:chExt cx="9000567" cy="3558259"/>
          </a:xfrm>
        </p:grpSpPr>
        <p:grpSp>
          <p:nvGrpSpPr>
            <p:cNvPr id="9" name="Group 8"/>
            <p:cNvGrpSpPr/>
            <p:nvPr/>
          </p:nvGrpSpPr>
          <p:grpSpPr>
            <a:xfrm>
              <a:off x="1649509" y="1626749"/>
              <a:ext cx="9000567" cy="3558259"/>
              <a:chOff x="1649506" y="1626743"/>
              <a:chExt cx="9000566" cy="3558259"/>
            </a:xfrm>
          </p:grpSpPr>
          <p:pic>
            <p:nvPicPr>
              <p:cNvPr id="3" name="Picture 2"/>
              <p:cNvPicPr>
                <a:picLocks noChangeAspect="1"/>
              </p:cNvPicPr>
              <p:nvPr/>
            </p:nvPicPr>
            <p:blipFill rotWithShape="1">
              <a:blip r:embed="rId6"/>
              <a:srcRect l="1406" t="77115" r="1749" b="2360"/>
              <a:stretch/>
            </p:blipFill>
            <p:spPr>
              <a:xfrm>
                <a:off x="1649506" y="4327562"/>
                <a:ext cx="9000566" cy="857440"/>
              </a:xfrm>
              <a:prstGeom prst="rect">
                <a:avLst/>
              </a:prstGeom>
            </p:spPr>
          </p:pic>
          <p:grpSp>
            <p:nvGrpSpPr>
              <p:cNvPr id="8" name="Group 7"/>
              <p:cNvGrpSpPr/>
              <p:nvPr/>
            </p:nvGrpSpPr>
            <p:grpSpPr>
              <a:xfrm>
                <a:off x="1997548" y="1626743"/>
                <a:ext cx="8504474" cy="3456716"/>
                <a:chOff x="1997548" y="1617690"/>
                <a:chExt cx="8504474" cy="3456716"/>
              </a:xfrm>
            </p:grpSpPr>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5772"/>
                <a:stretch/>
              </p:blipFill>
              <p:spPr bwMode="auto">
                <a:xfrm flipV="1">
                  <a:off x="3168725" y="2092980"/>
                  <a:ext cx="7333297" cy="2261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589289" y="1919348"/>
                  <a:ext cx="660758" cy="2662267"/>
                </a:xfrm>
                <a:prstGeom prst="rect">
                  <a:avLst/>
                </a:prstGeom>
                <a:noFill/>
              </p:spPr>
              <p:txBody>
                <a:bodyPr wrap="none" rtlCol="0">
                  <a:spAutoFit/>
                </a:bodyPr>
                <a:lstStyle/>
                <a:p>
                  <a:pPr>
                    <a:spcAft>
                      <a:spcPts val="2200"/>
                    </a:spcAft>
                  </a:pPr>
                  <a:r>
                    <a:rPr lang="en-US" sz="2800" dirty="0">
                      <a:solidFill>
                        <a:schemeClr val="tx1">
                          <a:lumMod val="65000"/>
                          <a:lumOff val="35000"/>
                        </a:schemeClr>
                      </a:solidFill>
                    </a:rPr>
                    <a:t>  0</a:t>
                  </a:r>
                </a:p>
                <a:p>
                  <a:pPr>
                    <a:spcAft>
                      <a:spcPts val="2200"/>
                    </a:spcAft>
                  </a:pPr>
                  <a:r>
                    <a:rPr lang="en-US" sz="2800" dirty="0">
                      <a:solidFill>
                        <a:schemeClr val="tx1">
                          <a:lumMod val="65000"/>
                          <a:lumOff val="35000"/>
                        </a:schemeClr>
                      </a:solidFill>
                    </a:rPr>
                    <a:t>-20</a:t>
                  </a:r>
                </a:p>
                <a:p>
                  <a:pPr>
                    <a:spcAft>
                      <a:spcPts val="2200"/>
                    </a:spcAft>
                  </a:pPr>
                  <a:r>
                    <a:rPr lang="en-US" sz="2800" dirty="0">
                      <a:solidFill>
                        <a:schemeClr val="tx1">
                          <a:lumMod val="65000"/>
                          <a:lumOff val="35000"/>
                        </a:schemeClr>
                      </a:solidFill>
                    </a:rPr>
                    <a:t>-40</a:t>
                  </a:r>
                </a:p>
                <a:p>
                  <a:pPr>
                    <a:spcAft>
                      <a:spcPts val="2200"/>
                    </a:spcAft>
                  </a:pPr>
                  <a:r>
                    <a:rPr lang="en-US" sz="2800" dirty="0">
                      <a:solidFill>
                        <a:schemeClr val="tx1">
                          <a:lumMod val="65000"/>
                          <a:lumOff val="35000"/>
                        </a:schemeClr>
                      </a:solidFill>
                    </a:rPr>
                    <a:t>-60</a:t>
                  </a:r>
                </a:p>
              </p:txBody>
            </p:sp>
            <p:sp>
              <p:nvSpPr>
                <p:cNvPr id="5" name="TextBox 4"/>
                <p:cNvSpPr txBox="1"/>
                <p:nvPr/>
              </p:nvSpPr>
              <p:spPr>
                <a:xfrm rot="16200000">
                  <a:off x="500023" y="3115215"/>
                  <a:ext cx="3456716" cy="461665"/>
                </a:xfrm>
                <a:prstGeom prst="rect">
                  <a:avLst/>
                </a:prstGeom>
                <a:solidFill>
                  <a:schemeClr val="bg1"/>
                </a:solidFill>
              </p:spPr>
              <p:txBody>
                <a:bodyPr wrap="none" rtlCol="0">
                  <a:spAutoFit/>
                </a:bodyPr>
                <a:lstStyle/>
                <a:p>
                  <a:r>
                    <a:rPr lang="en-US" sz="2400" b="1" dirty="0">
                      <a:solidFill>
                        <a:schemeClr val="tx1">
                          <a:lumMod val="75000"/>
                          <a:lumOff val="25000"/>
                        </a:schemeClr>
                      </a:solidFill>
                    </a:rPr>
                    <a:t>% </a:t>
                  </a:r>
                  <a:r>
                    <a:rPr lang="en-US" sz="2000" b="1" dirty="0">
                      <a:solidFill>
                        <a:schemeClr val="tx1">
                          <a:lumMod val="75000"/>
                          <a:lumOff val="25000"/>
                        </a:schemeClr>
                      </a:solidFill>
                    </a:rPr>
                    <a:t>Decrease in Fish Abundance</a:t>
                  </a:r>
                </a:p>
              </p:txBody>
            </p:sp>
          </p:grpSp>
        </p:grpSp>
        <p:sp>
          <p:nvSpPr>
            <p:cNvPr id="2" name="Rectangle 1"/>
            <p:cNvSpPr/>
            <p:nvPr/>
          </p:nvSpPr>
          <p:spPr>
            <a:xfrm>
              <a:off x="4027714" y="2699657"/>
              <a:ext cx="925286" cy="130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825580" y="3429000"/>
              <a:ext cx="92528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569CCBBC-CBD3-451D-A41A-AB3F516C5777}"/>
              </a:ext>
            </a:extLst>
          </p:cNvPr>
          <p:cNvCxnSpPr>
            <a:cxnSpLocks/>
          </p:cNvCxnSpPr>
          <p:nvPr/>
        </p:nvCxnSpPr>
        <p:spPr>
          <a:xfrm>
            <a:off x="3306417" y="2199861"/>
            <a:ext cx="7195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3">
            <a:extLst>
              <a:ext uri="{FF2B5EF4-FFF2-40B4-BE49-F238E27FC236}">
                <a16:creationId xmlns:a16="http://schemas.microsoft.com/office/drawing/2014/main" id="{5588E29F-A8AA-4AEE-B258-E400ADCB0F88}"/>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30</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3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917" y="4856172"/>
            <a:ext cx="2195491" cy="1414609"/>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927" t="9203" r="13913" b="-1024"/>
          <a:stretch/>
        </p:blipFill>
        <p:spPr bwMode="auto">
          <a:xfrm>
            <a:off x="2745550" y="4846043"/>
            <a:ext cx="2218807" cy="1414609"/>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ight Arrow 9"/>
          <p:cNvSpPr/>
          <p:nvPr/>
        </p:nvSpPr>
        <p:spPr>
          <a:xfrm rot="10800000">
            <a:off x="4962955" y="2633489"/>
            <a:ext cx="2257388" cy="463756"/>
          </a:xfrm>
          <a:prstGeom prst="rightArrow">
            <a:avLst>
              <a:gd name="adj1" fmla="val 50000"/>
              <a:gd name="adj2" fmla="val 64139"/>
            </a:avLst>
          </a:prstGeom>
          <a:gradFill flip="none" rotWithShape="1">
            <a:gsLst>
              <a:gs pos="0">
                <a:schemeClr val="tx1"/>
              </a:gs>
              <a:gs pos="54000">
                <a:schemeClr val="accent1">
                  <a:tint val="44500"/>
                  <a:satMod val="16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5"/>
          <a:stretch>
            <a:fillRect/>
          </a:stretch>
        </p:blipFill>
        <p:spPr>
          <a:xfrm>
            <a:off x="2773431" y="3193593"/>
            <a:ext cx="2188784" cy="1314845"/>
          </a:xfrm>
          <a:prstGeom prst="rect">
            <a:avLst/>
          </a:prstGeom>
          <a:ln>
            <a:solidFill>
              <a:schemeClr val="tx1"/>
            </a:solidFill>
          </a:ln>
        </p:spPr>
      </p:pic>
      <p:pic>
        <p:nvPicPr>
          <p:cNvPr id="13" name="Picture 12"/>
          <p:cNvPicPr>
            <a:picLocks noChangeAspect="1"/>
          </p:cNvPicPr>
          <p:nvPr/>
        </p:nvPicPr>
        <p:blipFill>
          <a:blip r:embed="rId6"/>
          <a:stretch>
            <a:fillRect/>
          </a:stretch>
        </p:blipFill>
        <p:spPr>
          <a:xfrm>
            <a:off x="7491781" y="3193593"/>
            <a:ext cx="2201167" cy="1309110"/>
          </a:xfrm>
          <a:prstGeom prst="rect">
            <a:avLst/>
          </a:prstGeom>
          <a:ln>
            <a:solidFill>
              <a:schemeClr val="tx1"/>
            </a:solidFill>
          </a:ln>
        </p:spPr>
      </p:pic>
      <p:grpSp>
        <p:nvGrpSpPr>
          <p:cNvPr id="15" name="Group 14"/>
          <p:cNvGrpSpPr/>
          <p:nvPr/>
        </p:nvGrpSpPr>
        <p:grpSpPr>
          <a:xfrm>
            <a:off x="7598462" y="577460"/>
            <a:ext cx="1813905" cy="1826330"/>
            <a:chOff x="7491754" y="757800"/>
            <a:chExt cx="1813905" cy="1826330"/>
          </a:xfrm>
        </p:grpSpPr>
        <p:grpSp>
          <p:nvGrpSpPr>
            <p:cNvPr id="4" name="Group 3"/>
            <p:cNvGrpSpPr>
              <a:grpSpLocks noChangeAspect="1"/>
            </p:cNvGrpSpPr>
            <p:nvPr/>
          </p:nvGrpSpPr>
          <p:grpSpPr>
            <a:xfrm>
              <a:off x="7491754" y="1540121"/>
              <a:ext cx="1803971" cy="1044009"/>
              <a:chOff x="7336353" y="1707242"/>
              <a:chExt cx="2471023" cy="1430051"/>
            </a:xfrm>
          </p:grpSpPr>
          <p:pic>
            <p:nvPicPr>
              <p:cNvPr id="43" name="Picture 4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2883" y="2024742"/>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36353" y="2080970"/>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41451" y="1953970"/>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49819" y="1707242"/>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7525" y="1726584"/>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8313" y="2080969"/>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87859" y="1707242"/>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4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55870" y="2080968"/>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9" name="Group 58"/>
            <p:cNvGrpSpPr>
              <a:grpSpLocks noChangeAspect="1"/>
            </p:cNvGrpSpPr>
            <p:nvPr/>
          </p:nvGrpSpPr>
          <p:grpSpPr>
            <a:xfrm>
              <a:off x="7501688" y="757800"/>
              <a:ext cx="1803971" cy="1044009"/>
              <a:chOff x="7336353" y="1707242"/>
              <a:chExt cx="2471023" cy="1430051"/>
            </a:xfrm>
          </p:grpSpPr>
          <p:pic>
            <p:nvPicPr>
              <p:cNvPr id="60" name="Picture 5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2883" y="2024742"/>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6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36353" y="2080970"/>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6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41451" y="1953970"/>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6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49819" y="1707242"/>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6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7525" y="1726584"/>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8313" y="2080969"/>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6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87859" y="1707242"/>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6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55870" y="2080968"/>
                <a:ext cx="251506" cy="1056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4" name="TextBox 13"/>
          <p:cNvSpPr txBox="1"/>
          <p:nvPr/>
        </p:nvSpPr>
        <p:spPr>
          <a:xfrm>
            <a:off x="2804059" y="2577031"/>
            <a:ext cx="1853777" cy="523220"/>
          </a:xfrm>
          <a:prstGeom prst="rect">
            <a:avLst/>
          </a:prstGeom>
          <a:noFill/>
        </p:spPr>
        <p:txBody>
          <a:bodyPr wrap="none" rtlCol="0">
            <a:spAutoFit/>
          </a:bodyPr>
          <a:lstStyle/>
          <a:p>
            <a:r>
              <a:rPr lang="en-US" sz="2800" b="1" dirty="0">
                <a:solidFill>
                  <a:schemeClr val="accent1"/>
                </a:solidFill>
              </a:rPr>
              <a:t>Old Forests</a:t>
            </a:r>
          </a:p>
        </p:txBody>
      </p:sp>
      <p:sp>
        <p:nvSpPr>
          <p:cNvPr id="68" name="TextBox 67"/>
          <p:cNvSpPr txBox="1"/>
          <p:nvPr/>
        </p:nvSpPr>
        <p:spPr>
          <a:xfrm>
            <a:off x="7381044" y="2465498"/>
            <a:ext cx="2427268" cy="770596"/>
          </a:xfrm>
          <a:prstGeom prst="rect">
            <a:avLst/>
          </a:prstGeom>
          <a:noFill/>
        </p:spPr>
        <p:txBody>
          <a:bodyPr wrap="none" rtlCol="0">
            <a:spAutoFit/>
          </a:bodyPr>
          <a:lstStyle/>
          <a:p>
            <a:pPr>
              <a:lnSpc>
                <a:spcPts val="2600"/>
              </a:lnSpc>
            </a:pPr>
            <a:r>
              <a:rPr lang="en-US" sz="2800" b="1" dirty="0"/>
              <a:t>Young forests,</a:t>
            </a:r>
          </a:p>
          <a:p>
            <a:pPr>
              <a:lnSpc>
                <a:spcPts val="2600"/>
              </a:lnSpc>
            </a:pPr>
            <a:r>
              <a:rPr lang="en-US" sz="2800" b="1" dirty="0"/>
              <a:t>Short rotations</a:t>
            </a:r>
          </a:p>
        </p:txBody>
      </p:sp>
      <p:grpSp>
        <p:nvGrpSpPr>
          <p:cNvPr id="16" name="Group 15"/>
          <p:cNvGrpSpPr/>
          <p:nvPr/>
        </p:nvGrpSpPr>
        <p:grpSpPr>
          <a:xfrm>
            <a:off x="4754571" y="1160677"/>
            <a:ext cx="2746001" cy="5169013"/>
            <a:chOff x="4754544" y="1160668"/>
            <a:chExt cx="2746001" cy="5169013"/>
          </a:xfrm>
        </p:grpSpPr>
        <p:sp>
          <p:nvSpPr>
            <p:cNvPr id="2" name="TextBox 1"/>
            <p:cNvSpPr txBox="1"/>
            <p:nvPr/>
          </p:nvSpPr>
          <p:spPr>
            <a:xfrm>
              <a:off x="4754544" y="1160668"/>
              <a:ext cx="2746001" cy="1569660"/>
            </a:xfrm>
            <a:prstGeom prst="rect">
              <a:avLst/>
            </a:prstGeom>
            <a:noFill/>
          </p:spPr>
          <p:txBody>
            <a:bodyPr wrap="square" rtlCol="0">
              <a:spAutoFit/>
            </a:bodyPr>
            <a:lstStyle/>
            <a:p>
              <a:pPr algn="ctr"/>
              <a:r>
                <a:rPr lang="en-US" sz="3200" b="1" dirty="0">
                  <a:solidFill>
                    <a:schemeClr val="accent1"/>
                  </a:solidFill>
                </a:rPr>
                <a:t>Nisqually Community forest</a:t>
              </a:r>
            </a:p>
          </p:txBody>
        </p:sp>
        <p:sp>
          <p:nvSpPr>
            <p:cNvPr id="55" name="TextBox 54"/>
            <p:cNvSpPr txBox="1"/>
            <p:nvPr/>
          </p:nvSpPr>
          <p:spPr>
            <a:xfrm>
              <a:off x="5083477" y="3005694"/>
              <a:ext cx="2299320" cy="3323987"/>
            </a:xfrm>
            <a:prstGeom prst="rect">
              <a:avLst/>
            </a:prstGeom>
            <a:noFill/>
          </p:spPr>
          <p:txBody>
            <a:bodyPr wrap="square" rtlCol="0">
              <a:spAutoFit/>
            </a:bodyPr>
            <a:lstStyle/>
            <a:p>
              <a:pPr marL="228600" indent="-228600">
                <a:buClr>
                  <a:schemeClr val="accent1"/>
                </a:buClr>
                <a:buFont typeface="Arial" panose="020B0604020202020204" pitchFamily="34" charset="0"/>
                <a:buChar char="•"/>
              </a:pPr>
              <a:r>
                <a:rPr lang="en-US" sz="2000" b="1" dirty="0">
                  <a:solidFill>
                    <a:schemeClr val="accent1"/>
                  </a:solidFill>
                </a:rPr>
                <a:t>Lower ET</a:t>
              </a:r>
            </a:p>
            <a:p>
              <a:pPr marL="228600" indent="-228600">
                <a:buClr>
                  <a:schemeClr val="accent1"/>
                </a:buClr>
                <a:buFont typeface="Arial" panose="020B0604020202020204" pitchFamily="34" charset="0"/>
                <a:buChar char="•"/>
              </a:pPr>
              <a:r>
                <a:rPr lang="en-US" sz="2000" b="1" dirty="0">
                  <a:solidFill>
                    <a:schemeClr val="accent1"/>
                  </a:solidFill>
                </a:rPr>
                <a:t>Higher low flow</a:t>
              </a:r>
            </a:p>
            <a:p>
              <a:pPr marL="228600" indent="-228600">
                <a:buClr>
                  <a:schemeClr val="accent1"/>
                </a:buClr>
                <a:buFont typeface="Arial" panose="020B0604020202020204" pitchFamily="34" charset="0"/>
                <a:buChar char="•"/>
              </a:pPr>
              <a:r>
                <a:rPr lang="en-US" sz="2000" b="1" dirty="0">
                  <a:solidFill>
                    <a:schemeClr val="accent1"/>
                  </a:solidFill>
                </a:rPr>
                <a:t>Lower peak flow</a:t>
              </a:r>
            </a:p>
            <a:p>
              <a:pPr marL="228600" indent="-228600">
                <a:buClr>
                  <a:schemeClr val="accent1"/>
                </a:buClr>
                <a:buFont typeface="Arial" panose="020B0604020202020204" pitchFamily="34" charset="0"/>
                <a:buChar char="•"/>
              </a:pPr>
              <a:r>
                <a:rPr lang="en-US" sz="2000" b="1" dirty="0">
                  <a:solidFill>
                    <a:schemeClr val="accent1"/>
                  </a:solidFill>
                </a:rPr>
                <a:t>Lower temps</a:t>
              </a:r>
            </a:p>
            <a:p>
              <a:pPr marL="228600" indent="-228600">
                <a:buClr>
                  <a:schemeClr val="accent1"/>
                </a:buClr>
                <a:buFont typeface="Arial" panose="020B0604020202020204" pitchFamily="34" charset="0"/>
                <a:buChar char="•"/>
              </a:pPr>
              <a:r>
                <a:rPr lang="en-US" sz="2000" b="1" dirty="0">
                  <a:solidFill>
                    <a:schemeClr val="accent1"/>
                  </a:solidFill>
                </a:rPr>
                <a:t>Less sediment</a:t>
              </a:r>
            </a:p>
            <a:p>
              <a:pPr marL="228600" indent="-228600">
                <a:spcBef>
                  <a:spcPts val="1200"/>
                </a:spcBef>
                <a:buClr>
                  <a:schemeClr val="accent1"/>
                </a:buClr>
                <a:buFont typeface="Arial" panose="020B0604020202020204" pitchFamily="34" charset="0"/>
                <a:buChar char="•"/>
              </a:pPr>
              <a:r>
                <a:rPr lang="en-US" sz="2000" b="1" dirty="0">
                  <a:solidFill>
                    <a:schemeClr val="accent1"/>
                  </a:solidFill>
                </a:rPr>
                <a:t>More large wood detritus for spawning and rearing habitat, prey species</a:t>
              </a:r>
            </a:p>
          </p:txBody>
        </p:sp>
      </p:grpSp>
      <p:sp>
        <p:nvSpPr>
          <p:cNvPr id="5" name="Freeform 4"/>
          <p:cNvSpPr/>
          <p:nvPr/>
        </p:nvSpPr>
        <p:spPr>
          <a:xfrm>
            <a:off x="7515253" y="1357313"/>
            <a:ext cx="2028825" cy="971550"/>
          </a:xfrm>
          <a:custGeom>
            <a:avLst/>
            <a:gdLst>
              <a:gd name="connsiteX0" fmla="*/ 85725 w 2028825"/>
              <a:gd name="connsiteY0" fmla="*/ 928687 h 971550"/>
              <a:gd name="connsiteX1" fmla="*/ 314325 w 2028825"/>
              <a:gd name="connsiteY1" fmla="*/ 914400 h 971550"/>
              <a:gd name="connsiteX2" fmla="*/ 314325 w 2028825"/>
              <a:gd name="connsiteY2" fmla="*/ 671512 h 971550"/>
              <a:gd name="connsiteX3" fmla="*/ 457200 w 2028825"/>
              <a:gd name="connsiteY3" fmla="*/ 671512 h 971550"/>
              <a:gd name="connsiteX4" fmla="*/ 557213 w 2028825"/>
              <a:gd name="connsiteY4" fmla="*/ 914400 h 971550"/>
              <a:gd name="connsiteX5" fmla="*/ 700088 w 2028825"/>
              <a:gd name="connsiteY5" fmla="*/ 928687 h 971550"/>
              <a:gd name="connsiteX6" fmla="*/ 800100 w 2028825"/>
              <a:gd name="connsiteY6" fmla="*/ 714375 h 971550"/>
              <a:gd name="connsiteX7" fmla="*/ 928688 w 2028825"/>
              <a:gd name="connsiteY7" fmla="*/ 685800 h 971550"/>
              <a:gd name="connsiteX8" fmla="*/ 1028700 w 2028825"/>
              <a:gd name="connsiteY8" fmla="*/ 871537 h 971550"/>
              <a:gd name="connsiteX9" fmla="*/ 1228725 w 2028825"/>
              <a:gd name="connsiteY9" fmla="*/ 871537 h 971550"/>
              <a:gd name="connsiteX10" fmla="*/ 1300163 w 2028825"/>
              <a:gd name="connsiteY10" fmla="*/ 971550 h 971550"/>
              <a:gd name="connsiteX11" fmla="*/ 1471613 w 2028825"/>
              <a:gd name="connsiteY11" fmla="*/ 971550 h 971550"/>
              <a:gd name="connsiteX12" fmla="*/ 1514475 w 2028825"/>
              <a:gd name="connsiteY12" fmla="*/ 700087 h 971550"/>
              <a:gd name="connsiteX13" fmla="*/ 1628775 w 2028825"/>
              <a:gd name="connsiteY13" fmla="*/ 685800 h 971550"/>
              <a:gd name="connsiteX14" fmla="*/ 1671638 w 2028825"/>
              <a:gd name="connsiteY14" fmla="*/ 957262 h 971550"/>
              <a:gd name="connsiteX15" fmla="*/ 1943100 w 2028825"/>
              <a:gd name="connsiteY15" fmla="*/ 971550 h 971550"/>
              <a:gd name="connsiteX16" fmla="*/ 2028825 w 2028825"/>
              <a:gd name="connsiteY16" fmla="*/ 328612 h 971550"/>
              <a:gd name="connsiteX17" fmla="*/ 1828800 w 2028825"/>
              <a:gd name="connsiteY17" fmla="*/ 271462 h 971550"/>
              <a:gd name="connsiteX18" fmla="*/ 1685925 w 2028825"/>
              <a:gd name="connsiteY18" fmla="*/ 228600 h 971550"/>
              <a:gd name="connsiteX19" fmla="*/ 1657350 w 2028825"/>
              <a:gd name="connsiteY19" fmla="*/ 42862 h 971550"/>
              <a:gd name="connsiteX20" fmla="*/ 1571625 w 2028825"/>
              <a:gd name="connsiteY20" fmla="*/ 0 h 971550"/>
              <a:gd name="connsiteX21" fmla="*/ 1471613 w 2028825"/>
              <a:gd name="connsiteY21" fmla="*/ 242887 h 971550"/>
              <a:gd name="connsiteX22" fmla="*/ 1414463 w 2028825"/>
              <a:gd name="connsiteY22" fmla="*/ 271462 h 971550"/>
              <a:gd name="connsiteX23" fmla="*/ 1228725 w 2028825"/>
              <a:gd name="connsiteY23" fmla="*/ 285750 h 971550"/>
              <a:gd name="connsiteX24" fmla="*/ 1157288 w 2028825"/>
              <a:gd name="connsiteY24" fmla="*/ 185737 h 971550"/>
              <a:gd name="connsiteX25" fmla="*/ 1042988 w 2028825"/>
              <a:gd name="connsiteY25" fmla="*/ 185737 h 971550"/>
              <a:gd name="connsiteX26" fmla="*/ 957263 w 2028825"/>
              <a:gd name="connsiteY26" fmla="*/ 28575 h 971550"/>
              <a:gd name="connsiteX27" fmla="*/ 842963 w 2028825"/>
              <a:gd name="connsiteY27" fmla="*/ 42862 h 971550"/>
              <a:gd name="connsiteX28" fmla="*/ 757238 w 2028825"/>
              <a:gd name="connsiteY28" fmla="*/ 242887 h 971550"/>
              <a:gd name="connsiteX29" fmla="*/ 585788 w 2028825"/>
              <a:gd name="connsiteY29" fmla="*/ 242887 h 971550"/>
              <a:gd name="connsiteX30" fmla="*/ 428625 w 2028825"/>
              <a:gd name="connsiteY30" fmla="*/ 28575 h 971550"/>
              <a:gd name="connsiteX31" fmla="*/ 342900 w 2028825"/>
              <a:gd name="connsiteY31" fmla="*/ 14287 h 971550"/>
              <a:gd name="connsiteX32" fmla="*/ 285750 w 2028825"/>
              <a:gd name="connsiteY32" fmla="*/ 71437 h 971550"/>
              <a:gd name="connsiteX33" fmla="*/ 242888 w 2028825"/>
              <a:gd name="connsiteY33" fmla="*/ 285750 h 971550"/>
              <a:gd name="connsiteX34" fmla="*/ 114300 w 2028825"/>
              <a:gd name="connsiteY34" fmla="*/ 257175 h 971550"/>
              <a:gd name="connsiteX35" fmla="*/ 0 w 2028825"/>
              <a:gd name="connsiteY35" fmla="*/ 814387 h 971550"/>
              <a:gd name="connsiteX36" fmla="*/ 85725 w 2028825"/>
              <a:gd name="connsiteY36" fmla="*/ 928687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28825" h="971550">
                <a:moveTo>
                  <a:pt x="85725" y="928687"/>
                </a:moveTo>
                <a:lnTo>
                  <a:pt x="314325" y="914400"/>
                </a:lnTo>
                <a:lnTo>
                  <a:pt x="314325" y="671512"/>
                </a:lnTo>
                <a:lnTo>
                  <a:pt x="457200" y="671512"/>
                </a:lnTo>
                <a:lnTo>
                  <a:pt x="557213" y="914400"/>
                </a:lnTo>
                <a:lnTo>
                  <a:pt x="700088" y="928687"/>
                </a:lnTo>
                <a:lnTo>
                  <a:pt x="800100" y="714375"/>
                </a:lnTo>
                <a:lnTo>
                  <a:pt x="928688" y="685800"/>
                </a:lnTo>
                <a:lnTo>
                  <a:pt x="1028700" y="871537"/>
                </a:lnTo>
                <a:lnTo>
                  <a:pt x="1228725" y="871537"/>
                </a:lnTo>
                <a:lnTo>
                  <a:pt x="1300163" y="971550"/>
                </a:lnTo>
                <a:lnTo>
                  <a:pt x="1471613" y="971550"/>
                </a:lnTo>
                <a:lnTo>
                  <a:pt x="1514475" y="700087"/>
                </a:lnTo>
                <a:lnTo>
                  <a:pt x="1628775" y="685800"/>
                </a:lnTo>
                <a:lnTo>
                  <a:pt x="1671638" y="957262"/>
                </a:lnTo>
                <a:lnTo>
                  <a:pt x="1943100" y="971550"/>
                </a:lnTo>
                <a:lnTo>
                  <a:pt x="2028825" y="328612"/>
                </a:lnTo>
                <a:lnTo>
                  <a:pt x="1828800" y="271462"/>
                </a:lnTo>
                <a:lnTo>
                  <a:pt x="1685925" y="228600"/>
                </a:lnTo>
                <a:lnTo>
                  <a:pt x="1657350" y="42862"/>
                </a:lnTo>
                <a:lnTo>
                  <a:pt x="1571625" y="0"/>
                </a:lnTo>
                <a:lnTo>
                  <a:pt x="1471613" y="242887"/>
                </a:lnTo>
                <a:lnTo>
                  <a:pt x="1414463" y="271462"/>
                </a:lnTo>
                <a:lnTo>
                  <a:pt x="1228725" y="285750"/>
                </a:lnTo>
                <a:lnTo>
                  <a:pt x="1157288" y="185737"/>
                </a:lnTo>
                <a:lnTo>
                  <a:pt x="1042988" y="185737"/>
                </a:lnTo>
                <a:lnTo>
                  <a:pt x="957263" y="28575"/>
                </a:lnTo>
                <a:lnTo>
                  <a:pt x="842963" y="42862"/>
                </a:lnTo>
                <a:lnTo>
                  <a:pt x="757238" y="242887"/>
                </a:lnTo>
                <a:lnTo>
                  <a:pt x="585788" y="242887"/>
                </a:lnTo>
                <a:lnTo>
                  <a:pt x="428625" y="28575"/>
                </a:lnTo>
                <a:lnTo>
                  <a:pt x="342900" y="14287"/>
                </a:lnTo>
                <a:lnTo>
                  <a:pt x="285750" y="71437"/>
                </a:lnTo>
                <a:lnTo>
                  <a:pt x="242888" y="285750"/>
                </a:lnTo>
                <a:lnTo>
                  <a:pt x="114300" y="257175"/>
                </a:lnTo>
                <a:lnTo>
                  <a:pt x="0" y="814387"/>
                </a:lnTo>
                <a:lnTo>
                  <a:pt x="85725" y="9286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8"/>
          <a:stretch>
            <a:fillRect/>
          </a:stretch>
        </p:blipFill>
        <p:spPr>
          <a:xfrm>
            <a:off x="7636957" y="1666762"/>
            <a:ext cx="1765451" cy="352425"/>
          </a:xfrm>
          <a:prstGeom prst="rect">
            <a:avLst/>
          </a:prstGeom>
        </p:spPr>
      </p:pic>
      <p:sp>
        <p:nvSpPr>
          <p:cNvPr id="8" name="Freeform 7"/>
          <p:cNvSpPr/>
          <p:nvPr/>
        </p:nvSpPr>
        <p:spPr>
          <a:xfrm>
            <a:off x="9001153" y="1328738"/>
            <a:ext cx="214313" cy="271462"/>
          </a:xfrm>
          <a:custGeom>
            <a:avLst/>
            <a:gdLst>
              <a:gd name="connsiteX0" fmla="*/ 0 w 214313"/>
              <a:gd name="connsiteY0" fmla="*/ 0 h 271462"/>
              <a:gd name="connsiteX1" fmla="*/ 0 w 214313"/>
              <a:gd name="connsiteY1" fmla="*/ 0 h 271462"/>
              <a:gd name="connsiteX2" fmla="*/ 0 w 214313"/>
              <a:gd name="connsiteY2" fmla="*/ 242887 h 271462"/>
              <a:gd name="connsiteX3" fmla="*/ 185738 w 214313"/>
              <a:gd name="connsiteY3" fmla="*/ 271462 h 271462"/>
              <a:gd name="connsiteX4" fmla="*/ 214313 w 214313"/>
              <a:gd name="connsiteY4" fmla="*/ 42862 h 271462"/>
              <a:gd name="connsiteX5" fmla="*/ 0 w 214313"/>
              <a:gd name="connsiteY5" fmla="*/ 0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13" h="271462">
                <a:moveTo>
                  <a:pt x="0" y="0"/>
                </a:moveTo>
                <a:lnTo>
                  <a:pt x="0" y="0"/>
                </a:lnTo>
                <a:lnTo>
                  <a:pt x="0" y="242887"/>
                </a:lnTo>
                <a:lnTo>
                  <a:pt x="185738" y="271462"/>
                </a:lnTo>
                <a:lnTo>
                  <a:pt x="214313" y="4286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4989866" y="1632917"/>
            <a:ext cx="2501919" cy="4700985"/>
            <a:chOff x="4989858" y="1632882"/>
            <a:chExt cx="2501918" cy="4700985"/>
          </a:xfrm>
        </p:grpSpPr>
        <p:sp>
          <p:nvSpPr>
            <p:cNvPr id="57" name="TextBox 56"/>
            <p:cNvSpPr txBox="1"/>
            <p:nvPr/>
          </p:nvSpPr>
          <p:spPr>
            <a:xfrm>
              <a:off x="5083766" y="3009880"/>
              <a:ext cx="2408010" cy="332398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Higher ET</a:t>
              </a:r>
            </a:p>
            <a:p>
              <a:pPr marL="342900" indent="-342900">
                <a:buFont typeface="Arial" panose="020B0604020202020204" pitchFamily="34" charset="0"/>
                <a:buChar char="•"/>
              </a:pPr>
              <a:r>
                <a:rPr lang="en-US" sz="2000" b="1" dirty="0"/>
                <a:t>Lower low flow</a:t>
              </a:r>
            </a:p>
            <a:p>
              <a:pPr marL="342900" indent="-342900">
                <a:buFont typeface="Arial" panose="020B0604020202020204" pitchFamily="34" charset="0"/>
                <a:buChar char="•"/>
              </a:pPr>
              <a:r>
                <a:rPr lang="en-US" sz="2000" b="1" dirty="0"/>
                <a:t>Higher peak flow</a:t>
              </a:r>
            </a:p>
            <a:p>
              <a:pPr marL="342900" indent="-342900">
                <a:buFont typeface="Arial" panose="020B0604020202020204" pitchFamily="34" charset="0"/>
                <a:buChar char="•"/>
              </a:pPr>
              <a:r>
                <a:rPr lang="en-US" sz="2000" b="1" dirty="0"/>
                <a:t>Higher temps</a:t>
              </a:r>
            </a:p>
            <a:p>
              <a:pPr marL="342900" indent="-342900">
                <a:buFont typeface="Arial" panose="020B0604020202020204" pitchFamily="34" charset="0"/>
                <a:buChar char="•"/>
              </a:pPr>
              <a:r>
                <a:rPr lang="en-US" sz="2000" b="1" dirty="0"/>
                <a:t>More sediment</a:t>
              </a:r>
            </a:p>
            <a:p>
              <a:pPr marL="342900" indent="-342900">
                <a:spcBef>
                  <a:spcPts val="1200"/>
                </a:spcBef>
                <a:buFont typeface="Arial" panose="020B0604020202020204" pitchFamily="34" charset="0"/>
                <a:buChar char="•"/>
              </a:pPr>
              <a:r>
                <a:rPr lang="en-US" sz="2000" b="1" dirty="0"/>
                <a:t>Less large wood detritus for spawning and rearing habitat, prey species</a:t>
              </a:r>
            </a:p>
          </p:txBody>
        </p:sp>
        <p:sp>
          <p:nvSpPr>
            <p:cNvPr id="53" name="TextBox 52"/>
            <p:cNvSpPr txBox="1"/>
            <p:nvPr/>
          </p:nvSpPr>
          <p:spPr>
            <a:xfrm>
              <a:off x="4989858" y="1632882"/>
              <a:ext cx="2357952" cy="1077218"/>
            </a:xfrm>
            <a:prstGeom prst="rect">
              <a:avLst/>
            </a:prstGeom>
            <a:noFill/>
          </p:spPr>
          <p:txBody>
            <a:bodyPr wrap="none" rtlCol="0">
              <a:spAutoFit/>
            </a:bodyPr>
            <a:lstStyle/>
            <a:p>
              <a:pPr algn="ctr"/>
              <a:r>
                <a:rPr lang="en-US" sz="3200" b="1" dirty="0"/>
                <a:t>Prevailing</a:t>
              </a:r>
            </a:p>
            <a:p>
              <a:pPr algn="ctr"/>
              <a:r>
                <a:rPr lang="en-US" sz="3200" b="1" dirty="0"/>
                <a:t>Forest Mgmt</a:t>
              </a:r>
            </a:p>
          </p:txBody>
        </p:sp>
        <p:sp>
          <p:nvSpPr>
            <p:cNvPr id="9" name="Right Arrow 8"/>
            <p:cNvSpPr/>
            <p:nvPr/>
          </p:nvSpPr>
          <p:spPr>
            <a:xfrm>
              <a:off x="5088299" y="2606594"/>
              <a:ext cx="2161106" cy="498305"/>
            </a:xfrm>
            <a:prstGeom prst="rightArrow">
              <a:avLst/>
            </a:prstGeom>
            <a:gradFill flip="none" rotWithShape="1">
              <a:gsLst>
                <a:gs pos="100000">
                  <a:schemeClr val="accent1"/>
                </a:gs>
                <a:gs pos="0">
                  <a:schemeClr val="tx1"/>
                </a:gs>
                <a:gs pos="56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2335459" y="423464"/>
            <a:ext cx="2745191" cy="2101901"/>
            <a:chOff x="2335431" y="423422"/>
            <a:chExt cx="2745191" cy="2101901"/>
          </a:xfrm>
        </p:grpSpPr>
        <p:pic>
          <p:nvPicPr>
            <p:cNvPr id="42" name="Picture 4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35431" y="472874"/>
              <a:ext cx="477048" cy="2003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7755" y="423422"/>
              <a:ext cx="477048" cy="2003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 name="Picture 7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9530" y="490489"/>
              <a:ext cx="477048" cy="2003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 name="Picture 7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3574" y="521722"/>
              <a:ext cx="477048" cy="2003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9" name="Group 18"/>
          <p:cNvGrpSpPr/>
          <p:nvPr/>
        </p:nvGrpSpPr>
        <p:grpSpPr>
          <a:xfrm>
            <a:off x="2740646" y="778622"/>
            <a:ext cx="1886932" cy="1648443"/>
            <a:chOff x="2740645" y="778580"/>
            <a:chExt cx="1886932" cy="1648443"/>
          </a:xfrm>
        </p:grpSpPr>
        <p:pic>
          <p:nvPicPr>
            <p:cNvPr id="73" name="Picture 7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0645" y="778580"/>
              <a:ext cx="349043" cy="1465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7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8534" y="823090"/>
              <a:ext cx="349043" cy="1465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Picture 7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2942" y="961044"/>
              <a:ext cx="349043" cy="1465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1" name="Group 20"/>
          <p:cNvGrpSpPr/>
          <p:nvPr/>
        </p:nvGrpSpPr>
        <p:grpSpPr>
          <a:xfrm>
            <a:off x="2833995" y="2047301"/>
            <a:ext cx="1673336" cy="447676"/>
            <a:chOff x="2833995" y="2047301"/>
            <a:chExt cx="1673336" cy="447676"/>
          </a:xfrm>
        </p:grpSpPr>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3995" y="2047301"/>
              <a:ext cx="144412"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6292" y="2271139"/>
              <a:ext cx="144412"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2919" y="2085541"/>
              <a:ext cx="144412"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6" name="TextBox 55">
            <a:extLst>
              <a:ext uri="{FF2B5EF4-FFF2-40B4-BE49-F238E27FC236}">
                <a16:creationId xmlns:a16="http://schemas.microsoft.com/office/drawing/2014/main" id="{89459DAD-C8E5-4000-9172-2E7B9A50205F}"/>
              </a:ext>
            </a:extLst>
          </p:cNvPr>
          <p:cNvSpPr txBox="1"/>
          <p:nvPr/>
        </p:nvSpPr>
        <p:spPr>
          <a:xfrm>
            <a:off x="2616823" y="2502468"/>
            <a:ext cx="2357720" cy="770596"/>
          </a:xfrm>
          <a:prstGeom prst="rect">
            <a:avLst/>
          </a:prstGeom>
          <a:noFill/>
        </p:spPr>
        <p:txBody>
          <a:bodyPr wrap="square" rtlCol="0">
            <a:spAutoFit/>
          </a:bodyPr>
          <a:lstStyle/>
          <a:p>
            <a:pPr>
              <a:lnSpc>
                <a:spcPts val="2600"/>
              </a:lnSpc>
            </a:pPr>
            <a:r>
              <a:rPr lang="en-US" sz="2800" b="1" dirty="0">
                <a:solidFill>
                  <a:schemeClr val="accent1"/>
                </a:solidFill>
              </a:rPr>
              <a:t>Long rotations with thinning </a:t>
            </a:r>
          </a:p>
        </p:txBody>
      </p:sp>
      <p:sp>
        <p:nvSpPr>
          <p:cNvPr id="54" name="Slide Number Placeholder 3">
            <a:extLst>
              <a:ext uri="{FF2B5EF4-FFF2-40B4-BE49-F238E27FC236}">
                <a16:creationId xmlns:a16="http://schemas.microsoft.com/office/drawing/2014/main" id="{1896285F-5D6D-4265-8108-6A832887CD10}"/>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tx1">
                    <a:lumMod val="65000"/>
                    <a:lumOff val="35000"/>
                  </a:schemeClr>
                </a:solidFill>
                <a:latin typeface="Times New Roman" panose="02020603050405020304" pitchFamily="18" charset="0"/>
                <a:cs typeface="Times New Roman" panose="02020603050405020304" pitchFamily="18" charset="0"/>
              </a:rPr>
              <a:pPr algn="r"/>
              <a:t>31</a:t>
            </a:fld>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2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3000"/>
                                        <p:tgtEl>
                                          <p:spTgt spid="10"/>
                                        </p:tgtEl>
                                      </p:cBhvr>
                                    </p:animEffect>
                                  </p:childTnLst>
                                </p:cTn>
                              </p:par>
                            </p:childTnLst>
                          </p:cTn>
                        </p:par>
                        <p:par>
                          <p:cTn id="11" fill="hold">
                            <p:stCondLst>
                              <p:cond delay="30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3000"/>
                                        <p:tgtEl>
                                          <p:spTgt spid="16"/>
                                        </p:tgtEl>
                                      </p:cBhvr>
                                    </p:animEffect>
                                  </p:childTnLst>
                                </p:cTn>
                              </p:par>
                              <p:par>
                                <p:cTn id="15" presetID="10" presetClass="exit" presetSubtype="0" fill="hold" nodeType="with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5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
          <p:cNvSpPr>
            <a:spLocks noGrp="1"/>
          </p:cNvSpPr>
          <p:nvPr>
            <p:ph type="sldNum" sz="quarter" idx="4294967295"/>
          </p:nvPr>
        </p:nvSpPr>
        <p:spPr>
          <a:xfrm>
            <a:off x="11463729" y="6399567"/>
            <a:ext cx="563923" cy="365125"/>
          </a:xfrm>
          <a:prstGeom prst="rect">
            <a:avLst/>
          </a:prstGeom>
        </p:spPr>
        <p:txBody>
          <a:bodyPr/>
          <a:lstStyle/>
          <a:p>
            <a:r>
              <a:rPr lang="en-US" sz="1400" b="0" dirty="0">
                <a:solidFill>
                  <a:schemeClr val="bg1"/>
                </a:solidFill>
                <a:latin typeface="Times New Roman" panose="02020603050405020304" pitchFamily="18" charset="0"/>
                <a:cs typeface="Times New Roman" panose="02020603050405020304" pitchFamily="18" charset="0"/>
              </a:rPr>
              <a:t>      </a:t>
            </a:r>
            <a:fld id="{A825CED8-DE45-4409-8558-D05F5B977B87}" type="slidenum">
              <a:rPr lang="en-US" sz="1400" b="0" smtClean="0">
                <a:solidFill>
                  <a:schemeClr val="bg1"/>
                </a:solidFill>
                <a:latin typeface="Times New Roman" panose="02020603050405020304" pitchFamily="18" charset="0"/>
                <a:cs typeface="Times New Roman" panose="02020603050405020304" pitchFamily="18" charset="0"/>
              </a:rPr>
              <a:pPr/>
              <a:t>32</a:t>
            </a:fld>
            <a:endParaRPr lang="en-US" sz="1400" b="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738091" y="63918"/>
            <a:ext cx="8686796" cy="769441"/>
          </a:xfrm>
          <a:prstGeom prst="rect">
            <a:avLst/>
          </a:prstGeom>
          <a:noFill/>
        </p:spPr>
        <p:txBody>
          <a:bodyPr wrap="square" rtlCol="0">
            <a:spAutoFit/>
          </a:bodyPr>
          <a:lstStyle>
            <a:defPPr>
              <a:defRPr lang="en-US"/>
            </a:defPPr>
            <a:lvl1pPr>
              <a:defRPr sz="4000" b="0">
                <a:solidFill>
                  <a:srgbClr val="2A65AC"/>
                </a:solidFill>
              </a:defRPr>
            </a:lvl1pPr>
          </a:lstStyle>
          <a:p>
            <a:r>
              <a:rPr lang="en-US" sz="4400" b="1" dirty="0"/>
              <a:t>Salmon recovery model scenarios</a:t>
            </a:r>
            <a:endParaRPr lang="en-US" sz="4400" dirty="0"/>
          </a:p>
        </p:txBody>
      </p:sp>
      <p:sp>
        <p:nvSpPr>
          <p:cNvPr id="5" name="TextBox 4"/>
          <p:cNvSpPr txBox="1"/>
          <p:nvPr/>
        </p:nvSpPr>
        <p:spPr>
          <a:xfrm>
            <a:off x="1673462" y="877050"/>
            <a:ext cx="8496567" cy="5824671"/>
          </a:xfrm>
          <a:prstGeom prst="rect">
            <a:avLst/>
          </a:prstGeom>
          <a:noFill/>
        </p:spPr>
        <p:txBody>
          <a:bodyPr wrap="square" rtlCol="0">
            <a:spAutoFit/>
          </a:bodyPr>
          <a:lstStyle/>
          <a:p>
            <a:pPr marL="468313" indent="-457200">
              <a:buClr>
                <a:schemeClr val="accent1"/>
              </a:buClr>
              <a:buSzPct val="105000"/>
              <a:buFont typeface="Wingdings" panose="05000000000000000000" pitchFamily="2" charset="2"/>
              <a:buChar char="§"/>
            </a:pPr>
            <a:r>
              <a:rPr lang="en-US" sz="3200" b="1" dirty="0"/>
              <a:t>Identify salmon habitat restoration priorities:  </a:t>
            </a:r>
          </a:p>
          <a:p>
            <a:pPr marL="468313" lvl="1">
              <a:spcBef>
                <a:spcPts val="300"/>
              </a:spcBef>
              <a:buClr>
                <a:schemeClr val="accent1"/>
              </a:buClr>
              <a:buSzPct val="100000"/>
            </a:pPr>
            <a:r>
              <a:rPr lang="en-US" sz="3200" dirty="0"/>
              <a:t>Streamflow, LWD, temperature, sediments?  </a:t>
            </a:r>
          </a:p>
          <a:p>
            <a:pPr marL="468313" indent="-457200">
              <a:spcBef>
                <a:spcPts val="1200"/>
              </a:spcBef>
              <a:buClr>
                <a:schemeClr val="accent1"/>
              </a:buClr>
              <a:buSzPct val="105000"/>
              <a:buFont typeface="Wingdings" panose="05000000000000000000" pitchFamily="2" charset="2"/>
              <a:buChar char="§"/>
            </a:pPr>
            <a:r>
              <a:rPr lang="en-US" sz="3200" b="1" dirty="0"/>
              <a:t>How much restoration &amp; where?</a:t>
            </a:r>
          </a:p>
          <a:p>
            <a:pPr marL="468313" indent="-457200">
              <a:spcBef>
                <a:spcPts val="1200"/>
              </a:spcBef>
              <a:spcAft>
                <a:spcPts val="600"/>
              </a:spcAft>
              <a:buClr>
                <a:schemeClr val="accent1"/>
              </a:buClr>
              <a:buSzPct val="105000"/>
              <a:buFont typeface="Wingdings" panose="05000000000000000000" pitchFamily="2" charset="2"/>
              <a:buChar char="§"/>
            </a:pPr>
            <a:r>
              <a:rPr lang="en-US" sz="3200" b="1" dirty="0"/>
              <a:t>How long for restoration to have an impact?</a:t>
            </a:r>
          </a:p>
          <a:p>
            <a:pPr marL="468313" indent="-457200">
              <a:spcBef>
                <a:spcPts val="1200"/>
              </a:spcBef>
              <a:spcAft>
                <a:spcPts val="600"/>
              </a:spcAft>
              <a:buClr>
                <a:schemeClr val="accent1"/>
              </a:buClr>
              <a:buSzPct val="105000"/>
              <a:buFont typeface="Wingdings" panose="05000000000000000000" pitchFamily="2" charset="2"/>
              <a:buChar char="§"/>
            </a:pPr>
            <a:r>
              <a:rPr lang="en-US" sz="3200" b="1" dirty="0"/>
              <a:t>Can restoration help mitigate effects of climate extremes &amp; long-term trends?</a:t>
            </a:r>
          </a:p>
          <a:p>
            <a:pPr marL="468313" indent="-457200">
              <a:spcBef>
                <a:spcPts val="1200"/>
              </a:spcBef>
              <a:spcAft>
                <a:spcPts val="600"/>
              </a:spcAft>
              <a:buClr>
                <a:schemeClr val="accent1"/>
              </a:buClr>
              <a:buSzPct val="105000"/>
              <a:buFont typeface="Wingdings" panose="05000000000000000000" pitchFamily="2" charset="2"/>
              <a:buChar char="§"/>
            </a:pPr>
            <a:r>
              <a:rPr lang="en-US" sz="3200" b="1" i="1" dirty="0"/>
              <a:t>Scenarios for balancing diverse objectives:                  </a:t>
            </a:r>
            <a:r>
              <a:rPr lang="en-US" sz="3200" dirty="0"/>
              <a:t>salmon, timber, drinking water quality &amp; quantity, carbon sequestration, local forest sector jobs…</a:t>
            </a:r>
          </a:p>
        </p:txBody>
      </p:sp>
      <p:sp>
        <p:nvSpPr>
          <p:cNvPr id="6" name="Rectangle 5"/>
          <p:cNvSpPr/>
          <p:nvPr/>
        </p:nvSpPr>
        <p:spPr>
          <a:xfrm>
            <a:off x="1" y="-13474"/>
            <a:ext cx="1557931"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0630286" y="-5013"/>
            <a:ext cx="1561737"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3D5BF44F-C1D9-4939-8A6C-AB6F29058A7E}"/>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32</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49629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anim calcmode="lin" valueType="num">
                                      <p:cBhvr>
                                        <p:cTn id="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2" end="2"/>
                                            </p:txEl>
                                          </p:spTgt>
                                        </p:tgtEl>
                                        <p:attrNameLst>
                                          <p:attrName>ppt_y</p:attrName>
                                        </p:attrNameLst>
                                      </p:cBhvr>
                                      <p:tavLst>
                                        <p:tav tm="0">
                                          <p:val>
                                            <p:strVal val="#ppt_y+.1"/>
                                          </p:val>
                                        </p:tav>
                                        <p:tav tm="100000">
                                          <p:val>
                                            <p:strVal val="#ppt_y"/>
                                          </p:val>
                                        </p:tav>
                                      </p:tavLst>
                                    </p:anim>
                                  </p:childTnLst>
                                </p:cTn>
                              </p:par>
                              <p:par>
                                <p:cTn id="10" presetID="3" presetClass="emph" presetSubtype="2" fill="hold" nodeType="withEffect">
                                  <p:stCondLst>
                                    <p:cond delay="0"/>
                                  </p:stCondLst>
                                  <p:childTnLst>
                                    <p:animClr clrSpc="rgb" dir="cw">
                                      <p:cBhvr override="childStyle">
                                        <p:cTn id="11" dur="2000" fill="hold"/>
                                        <p:tgtEl>
                                          <p:spTgt spid="5">
                                            <p:txEl>
                                              <p:pRg st="0" end="0"/>
                                            </p:txEl>
                                          </p:spTgt>
                                        </p:tgtEl>
                                        <p:attrNameLst>
                                          <p:attrName>style.color</p:attrName>
                                        </p:attrNameLst>
                                      </p:cBhvr>
                                      <p:to>
                                        <a:srgbClr val="B2B2B2"/>
                                      </p:to>
                                    </p:animClr>
                                  </p:childTnLst>
                                </p:cTn>
                              </p:par>
                              <p:par>
                                <p:cTn id="12" presetID="3" presetClass="emph" presetSubtype="2" fill="hold" nodeType="withEffect">
                                  <p:stCondLst>
                                    <p:cond delay="0"/>
                                  </p:stCondLst>
                                  <p:childTnLst>
                                    <p:animClr clrSpc="rgb" dir="cw">
                                      <p:cBhvr override="childStyle">
                                        <p:cTn id="13" dur="2000" fill="hold"/>
                                        <p:tgtEl>
                                          <p:spTgt spid="5">
                                            <p:txEl>
                                              <p:pRg st="1" end="1"/>
                                            </p:txEl>
                                          </p:spTgt>
                                        </p:tgtEl>
                                        <p:attrNameLst>
                                          <p:attrName>style.color</p:attrName>
                                        </p:attrNameLst>
                                      </p:cBhvr>
                                      <p:to>
                                        <a:srgbClr val="C0C0C0"/>
                                      </p:to>
                                    </p:animClr>
                                  </p:childTnLst>
                                </p:cTn>
                              </p:par>
                              <p:par>
                                <p:cTn id="14" presetID="42"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anim calcmode="lin" valueType="num">
                                      <p:cBhvr>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8" dur="5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anim calcmode="lin" valueType="num">
                                      <p:cBhvr>
                                        <p:cTn id="24"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5" dur="500" fill="hold"/>
                                        <p:tgtEl>
                                          <p:spTgt spid="5">
                                            <p:txEl>
                                              <p:pRg st="4" end="4"/>
                                            </p:txEl>
                                          </p:spTgt>
                                        </p:tgtEl>
                                        <p:attrNameLst>
                                          <p:attrName>ppt_y</p:attrName>
                                        </p:attrNameLst>
                                      </p:cBhvr>
                                      <p:tavLst>
                                        <p:tav tm="0">
                                          <p:val>
                                            <p:strVal val="#ppt_y+.1"/>
                                          </p:val>
                                        </p:tav>
                                        <p:tav tm="100000">
                                          <p:val>
                                            <p:strVal val="#ppt_y"/>
                                          </p:val>
                                        </p:tav>
                                      </p:tavLst>
                                    </p:anim>
                                  </p:childTnLst>
                                </p:cTn>
                              </p:par>
                              <p:par>
                                <p:cTn id="26" presetID="3" presetClass="emph" presetSubtype="2" fill="hold" nodeType="withEffect">
                                  <p:stCondLst>
                                    <p:cond delay="0"/>
                                  </p:stCondLst>
                                  <p:childTnLst>
                                    <p:animClr clrSpc="rgb" dir="cw">
                                      <p:cBhvr override="childStyle">
                                        <p:cTn id="27" dur="2000" fill="hold"/>
                                        <p:tgtEl>
                                          <p:spTgt spid="5">
                                            <p:txEl>
                                              <p:pRg st="2" end="2"/>
                                            </p:txEl>
                                          </p:spTgt>
                                        </p:tgtEl>
                                        <p:attrNameLst>
                                          <p:attrName>style.color</p:attrName>
                                        </p:attrNameLst>
                                      </p:cBhvr>
                                      <p:to>
                                        <a:srgbClr val="C0C0C0"/>
                                      </p:to>
                                    </p:animClr>
                                  </p:childTnLst>
                                </p:cTn>
                              </p:par>
                              <p:par>
                                <p:cTn id="28" presetID="3" presetClass="emph" presetSubtype="2" fill="hold" nodeType="withEffect">
                                  <p:stCondLst>
                                    <p:cond delay="0"/>
                                  </p:stCondLst>
                                  <p:childTnLst>
                                    <p:animClr clrSpc="rgb" dir="cw">
                                      <p:cBhvr override="childStyle">
                                        <p:cTn id="29" dur="2000" fill="hold"/>
                                        <p:tgtEl>
                                          <p:spTgt spid="5">
                                            <p:txEl>
                                              <p:pRg st="3" end="3"/>
                                            </p:txEl>
                                          </p:spTgt>
                                        </p:tgtEl>
                                        <p:attrNameLst>
                                          <p:attrName>style.color</p:attrName>
                                        </p:attrNameLst>
                                      </p:cBhvr>
                                      <p:to>
                                        <a:srgbClr val="C0C0C0"/>
                                      </p:to>
                                    </p:animClr>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anim calcmode="lin" valueType="num">
                                      <p:cBhvr>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5">
                                            <p:txEl>
                                              <p:pRg st="5" end="5"/>
                                            </p:txEl>
                                          </p:spTgt>
                                        </p:tgtEl>
                                        <p:attrNameLst>
                                          <p:attrName>ppt_y</p:attrName>
                                        </p:attrNameLst>
                                      </p:cBhvr>
                                      <p:tavLst>
                                        <p:tav tm="0">
                                          <p:val>
                                            <p:strVal val="#ppt_y+.1"/>
                                          </p:val>
                                        </p:tav>
                                        <p:tav tm="100000">
                                          <p:val>
                                            <p:strVal val="#ppt_y"/>
                                          </p:val>
                                        </p:tav>
                                      </p:tavLst>
                                    </p:anim>
                                  </p:childTnLst>
                                </p:cTn>
                              </p:par>
                              <p:par>
                                <p:cTn id="37" presetID="3" presetClass="emph" presetSubtype="2" fill="hold" nodeType="withEffect">
                                  <p:stCondLst>
                                    <p:cond delay="0"/>
                                  </p:stCondLst>
                                  <p:childTnLst>
                                    <p:animClr clrSpc="rgb" dir="cw">
                                      <p:cBhvr override="childStyle">
                                        <p:cTn id="38" dur="2000" fill="hold"/>
                                        <p:tgtEl>
                                          <p:spTgt spid="5">
                                            <p:txEl>
                                              <p:pRg st="4" end="4"/>
                                            </p:txEl>
                                          </p:spTgt>
                                        </p:tgtEl>
                                        <p:attrNameLst>
                                          <p:attrName>style.color</p:attrName>
                                        </p:attrNameLst>
                                      </p:cBhvr>
                                      <p:to>
                                        <a:srgbClr val="C0C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96" y="-13474"/>
            <a:ext cx="12210695" cy="68714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92800" y="21767"/>
            <a:ext cx="7982506" cy="677108"/>
          </a:xfrm>
          <a:prstGeom prst="rect">
            <a:avLst/>
          </a:prstGeom>
          <a:solidFill>
            <a:schemeClr val="bg1"/>
          </a:solidFill>
        </p:spPr>
        <p:txBody>
          <a:bodyPr wrap="none" rtlCol="0">
            <a:spAutoFit/>
          </a:bodyPr>
          <a:lstStyle/>
          <a:p>
            <a:r>
              <a:rPr lang="en-US" sz="3800" b="1" dirty="0"/>
              <a:t>Key goal:  Tool transfer to stakeholders</a:t>
            </a:r>
          </a:p>
        </p:txBody>
      </p:sp>
      <p:sp>
        <p:nvSpPr>
          <p:cNvPr id="4" name="TextBox 3">
            <a:extLst>
              <a:ext uri="{FF2B5EF4-FFF2-40B4-BE49-F238E27FC236}">
                <a16:creationId xmlns:a16="http://schemas.microsoft.com/office/drawing/2014/main" id="{8A5EF0FA-E79B-40D8-959C-BC16E1C14D0C}"/>
              </a:ext>
            </a:extLst>
          </p:cNvPr>
          <p:cNvSpPr txBox="1"/>
          <p:nvPr/>
        </p:nvSpPr>
        <p:spPr>
          <a:xfrm>
            <a:off x="-19050" y="-8897"/>
            <a:ext cx="12211049" cy="738664"/>
          </a:xfrm>
          <a:prstGeom prst="rect">
            <a:avLst/>
          </a:prstGeom>
          <a:solidFill>
            <a:schemeClr val="bg1"/>
          </a:solidFill>
        </p:spPr>
        <p:txBody>
          <a:bodyPr wrap="square" tIns="91440" bIns="91440" rtlCol="0">
            <a:spAutoFit/>
          </a:bodyPr>
          <a:lstStyle/>
          <a:p>
            <a:pPr algn="ctr"/>
            <a:r>
              <a:rPr lang="en-US" sz="3600" b="1" dirty="0"/>
              <a:t>Key goal:  tool transfer to communities, tribes, states</a:t>
            </a:r>
          </a:p>
        </p:txBody>
      </p:sp>
      <p:pic>
        <p:nvPicPr>
          <p:cNvPr id="6" name="Picture 5">
            <a:extLst>
              <a:ext uri="{FF2B5EF4-FFF2-40B4-BE49-F238E27FC236}">
                <a16:creationId xmlns:a16="http://schemas.microsoft.com/office/drawing/2014/main" id="{2175873C-2017-4F3A-9D9F-4F49E84E39E6}"/>
              </a:ext>
            </a:extLst>
          </p:cNvPr>
          <p:cNvPicPr>
            <a:picLocks noChangeAspect="1"/>
          </p:cNvPicPr>
          <p:nvPr/>
        </p:nvPicPr>
        <p:blipFill>
          <a:blip r:embed="rId3"/>
          <a:stretch>
            <a:fillRect/>
          </a:stretch>
        </p:blipFill>
        <p:spPr>
          <a:xfrm>
            <a:off x="294428" y="1517796"/>
            <a:ext cx="5788633" cy="3845404"/>
          </a:xfrm>
          <a:prstGeom prst="rect">
            <a:avLst/>
          </a:prstGeom>
        </p:spPr>
      </p:pic>
      <p:grpSp>
        <p:nvGrpSpPr>
          <p:cNvPr id="10" name="Group 9">
            <a:extLst>
              <a:ext uri="{FF2B5EF4-FFF2-40B4-BE49-F238E27FC236}">
                <a16:creationId xmlns:a16="http://schemas.microsoft.com/office/drawing/2014/main" id="{E2930C93-0F31-4044-A500-EA6F7AAB2F57}"/>
              </a:ext>
            </a:extLst>
          </p:cNvPr>
          <p:cNvGrpSpPr/>
          <p:nvPr/>
        </p:nvGrpSpPr>
        <p:grpSpPr>
          <a:xfrm>
            <a:off x="4893222" y="3235522"/>
            <a:ext cx="7004350" cy="3345020"/>
            <a:chOff x="4893222" y="3235522"/>
            <a:chExt cx="7004350" cy="3345020"/>
          </a:xfrm>
        </p:grpSpPr>
        <p:pic>
          <p:nvPicPr>
            <p:cNvPr id="7" name="Picture 6">
              <a:extLst>
                <a:ext uri="{FF2B5EF4-FFF2-40B4-BE49-F238E27FC236}">
                  <a16:creationId xmlns:a16="http://schemas.microsoft.com/office/drawing/2014/main" id="{A2A3A58C-CF9F-474D-99E1-EF61C4A3BF91}"/>
                </a:ext>
              </a:extLst>
            </p:cNvPr>
            <p:cNvPicPr>
              <a:picLocks noChangeAspect="1"/>
            </p:cNvPicPr>
            <p:nvPr/>
          </p:nvPicPr>
          <p:blipFill>
            <a:blip r:embed="rId4"/>
            <a:stretch>
              <a:fillRect/>
            </a:stretch>
          </p:blipFill>
          <p:spPr>
            <a:xfrm>
              <a:off x="4893222" y="3459038"/>
              <a:ext cx="7004350" cy="3121504"/>
            </a:xfrm>
            <a:prstGeom prst="rect">
              <a:avLst/>
            </a:prstGeom>
          </p:spPr>
        </p:pic>
        <p:sp>
          <p:nvSpPr>
            <p:cNvPr id="8" name="TextBox 7">
              <a:extLst>
                <a:ext uri="{FF2B5EF4-FFF2-40B4-BE49-F238E27FC236}">
                  <a16:creationId xmlns:a16="http://schemas.microsoft.com/office/drawing/2014/main" id="{42F291F1-F789-4D4F-8A1E-89BECEC46B09}"/>
                </a:ext>
              </a:extLst>
            </p:cNvPr>
            <p:cNvSpPr txBox="1"/>
            <p:nvPr/>
          </p:nvSpPr>
          <p:spPr>
            <a:xfrm>
              <a:off x="4893222" y="3235522"/>
              <a:ext cx="7004350" cy="276999"/>
            </a:xfrm>
            <a:prstGeom prst="rect">
              <a:avLst/>
            </a:prstGeom>
            <a:solidFill>
              <a:schemeClr val="bg1"/>
            </a:solidFill>
          </p:spPr>
          <p:txBody>
            <a:bodyPr wrap="square" rtlCol="0">
              <a:spAutoFit/>
            </a:bodyPr>
            <a:lstStyle/>
            <a:p>
              <a:r>
                <a:rPr lang="en-US" sz="1200" dirty="0">
                  <a:solidFill>
                    <a:srgbClr val="0000FF"/>
                  </a:solidFill>
                </a:rPr>
                <a:t>https://www.epa.gov/water-research/visualizing-ecosystem-land-management-assessments-velma-model-20</a:t>
              </a:r>
            </a:p>
          </p:txBody>
        </p:sp>
      </p:grpSp>
      <p:sp>
        <p:nvSpPr>
          <p:cNvPr id="12" name="TextBox 11">
            <a:extLst>
              <a:ext uri="{FF2B5EF4-FFF2-40B4-BE49-F238E27FC236}">
                <a16:creationId xmlns:a16="http://schemas.microsoft.com/office/drawing/2014/main" id="{DE064D98-8EFA-49A0-8C52-5779D59855E0}"/>
              </a:ext>
            </a:extLst>
          </p:cNvPr>
          <p:cNvSpPr txBox="1"/>
          <p:nvPr/>
        </p:nvSpPr>
        <p:spPr>
          <a:xfrm>
            <a:off x="665903" y="1039783"/>
            <a:ext cx="4477597" cy="492443"/>
          </a:xfrm>
          <a:prstGeom prst="rect">
            <a:avLst/>
          </a:prstGeom>
          <a:noFill/>
        </p:spPr>
        <p:txBody>
          <a:bodyPr wrap="square" tIns="0" bIns="0" rtlCol="0">
            <a:spAutoFit/>
          </a:bodyPr>
          <a:lstStyle/>
          <a:p>
            <a:pPr algn="ctr"/>
            <a:r>
              <a:rPr lang="en-US" sz="3200" dirty="0">
                <a:solidFill>
                  <a:schemeClr val="bg1"/>
                </a:solidFill>
              </a:rPr>
              <a:t>Workshops</a:t>
            </a:r>
          </a:p>
        </p:txBody>
      </p:sp>
      <p:sp>
        <p:nvSpPr>
          <p:cNvPr id="13" name="TextBox 12">
            <a:extLst>
              <a:ext uri="{FF2B5EF4-FFF2-40B4-BE49-F238E27FC236}">
                <a16:creationId xmlns:a16="http://schemas.microsoft.com/office/drawing/2014/main" id="{0F855717-69AE-4DF7-8784-AA2CB345E3CA}"/>
              </a:ext>
            </a:extLst>
          </p:cNvPr>
          <p:cNvSpPr txBox="1"/>
          <p:nvPr/>
        </p:nvSpPr>
        <p:spPr>
          <a:xfrm>
            <a:off x="5113480" y="2770541"/>
            <a:ext cx="6753225" cy="492443"/>
          </a:xfrm>
          <a:prstGeom prst="rect">
            <a:avLst/>
          </a:prstGeom>
          <a:noFill/>
        </p:spPr>
        <p:txBody>
          <a:bodyPr wrap="square" tIns="0" bIns="0" rtlCol="0">
            <a:spAutoFit/>
          </a:bodyPr>
          <a:lstStyle/>
          <a:p>
            <a:pPr algn="ctr"/>
            <a:r>
              <a:rPr lang="en-US" sz="3200" dirty="0">
                <a:solidFill>
                  <a:schemeClr val="bg1"/>
                </a:solidFill>
              </a:rPr>
              <a:t>Online training &amp; downloads</a:t>
            </a:r>
          </a:p>
        </p:txBody>
      </p:sp>
      <p:sp>
        <p:nvSpPr>
          <p:cNvPr id="15" name="Slide Number Placeholder 3">
            <a:extLst>
              <a:ext uri="{FF2B5EF4-FFF2-40B4-BE49-F238E27FC236}">
                <a16:creationId xmlns:a16="http://schemas.microsoft.com/office/drawing/2014/main" id="{5BDD2E74-81A0-48C8-A7DF-CDB9E96EE7F2}"/>
              </a:ext>
            </a:extLst>
          </p:cNvPr>
          <p:cNvSpPr txBox="1">
            <a:spLocks/>
          </p:cNvSpPr>
          <p:nvPr/>
        </p:nvSpPr>
        <p:spPr>
          <a:xfrm>
            <a:off x="11480652" y="6549283"/>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33</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80672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EDEF1-8C43-4844-8F5A-3851E0641ECC}" type="slidenum">
              <a:rPr lang="en-US" smtClean="0"/>
              <a:t>34</a:t>
            </a:fld>
            <a:endParaRPr lang="en-US" dirty="0"/>
          </a:p>
        </p:txBody>
      </p:sp>
      <p:pic>
        <p:nvPicPr>
          <p:cNvPr id="1026" name="Picture 2" descr="C:\Users\bmckane\Desktop\Transfer 2-5-17 (KS)\0_Puget Sound Basin Model\0_Slides_PS Institute Workshop_15Feb2017\Rainier_Puget Sound_Orc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6431" y="1628246"/>
            <a:ext cx="11421374" cy="1415772"/>
          </a:xfrm>
          <a:prstGeom prst="rect">
            <a:avLst/>
          </a:prstGeom>
          <a:noFill/>
        </p:spPr>
        <p:txBody>
          <a:bodyPr wrap="square" rtlCol="0">
            <a:spAutoFit/>
          </a:bodyPr>
          <a:lstStyle/>
          <a:p>
            <a:pPr algn="ctr"/>
            <a:r>
              <a:rPr lang="en-US" sz="4400" dirty="0"/>
              <a:t>Thanks!</a:t>
            </a:r>
          </a:p>
          <a:p>
            <a:pPr algn="ctr">
              <a:spcBef>
                <a:spcPts val="2400"/>
              </a:spcBef>
            </a:pPr>
            <a:r>
              <a:rPr lang="en-US" sz="2200" dirty="0">
                <a:hlinkClick r:id="rId3"/>
              </a:rPr>
              <a:t>mckane.bob@epa.gov</a:t>
            </a:r>
            <a:r>
              <a:rPr lang="en-US" sz="2200" i="1" dirty="0"/>
              <a:t> </a:t>
            </a:r>
            <a:endParaRPr lang="en-US" sz="2200" dirty="0"/>
          </a:p>
        </p:txBody>
      </p:sp>
      <p:sp>
        <p:nvSpPr>
          <p:cNvPr id="4" name="TextBox 3"/>
          <p:cNvSpPr txBox="1"/>
          <p:nvPr/>
        </p:nvSpPr>
        <p:spPr>
          <a:xfrm>
            <a:off x="10743085" y="6521660"/>
            <a:ext cx="1393330" cy="307777"/>
          </a:xfrm>
          <a:prstGeom prst="rect">
            <a:avLst/>
          </a:prstGeom>
          <a:noFill/>
        </p:spPr>
        <p:txBody>
          <a:bodyPr wrap="none" rtlCol="0">
            <a:spAutoFit/>
          </a:bodyPr>
          <a:lstStyle/>
          <a:p>
            <a:r>
              <a:rPr lang="en-US" sz="1400" dirty="0">
                <a:solidFill>
                  <a:schemeClr val="bg1"/>
                </a:solidFill>
              </a:rPr>
              <a:t>Associated Press</a:t>
            </a:r>
          </a:p>
        </p:txBody>
      </p:sp>
    </p:spTree>
    <p:extLst>
      <p:ext uri="{BB962C8B-B14F-4D97-AF65-F5344CB8AC3E}">
        <p14:creationId xmlns:p14="http://schemas.microsoft.com/office/powerpoint/2010/main" val="4034322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32504" y="1032166"/>
            <a:ext cx="8925514" cy="5209118"/>
          </a:xfrm>
          <a:prstGeom prst="rect">
            <a:avLst/>
          </a:prstGeom>
          <a:noFill/>
        </p:spPr>
        <p:txBody>
          <a:bodyPr wrap="square" rtlCol="0">
            <a:spAutoFit/>
          </a:bodyPr>
          <a:lstStyle/>
          <a:p>
            <a:pPr>
              <a:spcAft>
                <a:spcPts val="1200"/>
              </a:spcAft>
              <a:buClr>
                <a:schemeClr val="accent1"/>
              </a:buClr>
            </a:pPr>
            <a:r>
              <a:rPr lang="en-US" sz="3200" dirty="0"/>
              <a:t>       </a:t>
            </a:r>
            <a:r>
              <a:rPr lang="en-US" sz="3100" b="1" i="1" dirty="0"/>
              <a:t>How best to get from </a:t>
            </a:r>
          </a:p>
          <a:p>
            <a:pPr>
              <a:spcBef>
                <a:spcPts val="3000"/>
              </a:spcBef>
              <a:spcAft>
                <a:spcPts val="1200"/>
              </a:spcAft>
              <a:buClr>
                <a:schemeClr val="accent1"/>
              </a:buClr>
            </a:pPr>
            <a:r>
              <a:rPr lang="en-US" sz="3100" b="1" i="1" dirty="0"/>
              <a:t>     this                               back to this                               ?</a:t>
            </a:r>
          </a:p>
          <a:p>
            <a:pPr marL="457200" indent="-457200">
              <a:spcAft>
                <a:spcPts val="1200"/>
              </a:spcAft>
              <a:buClr>
                <a:schemeClr val="accent1"/>
              </a:buClr>
              <a:buFont typeface="Wingdings" panose="05000000000000000000" pitchFamily="2" charset="2"/>
              <a:buChar char="§"/>
            </a:pPr>
            <a:endParaRPr lang="en-US" sz="3200" dirty="0"/>
          </a:p>
          <a:p>
            <a:pPr marL="457200" indent="-457200">
              <a:spcBef>
                <a:spcPts val="1200"/>
              </a:spcBef>
              <a:spcAft>
                <a:spcPts val="300"/>
              </a:spcAft>
              <a:buClr>
                <a:schemeClr val="accent1"/>
              </a:buClr>
              <a:buFont typeface="Wingdings" panose="05000000000000000000" pitchFamily="2" charset="2"/>
              <a:buChar char="v"/>
            </a:pPr>
            <a:r>
              <a:rPr lang="en-US" sz="3200" dirty="0"/>
              <a:t>Tools for whole-watershed restoration planning</a:t>
            </a:r>
            <a:endParaRPr lang="en-US" sz="2600" dirty="0"/>
          </a:p>
          <a:p>
            <a:pPr marL="914400" lvl="1" indent="-457200">
              <a:buClr>
                <a:schemeClr val="accent1"/>
              </a:buClr>
              <a:buFont typeface="Wingdings" panose="05000000000000000000" pitchFamily="2" charset="2"/>
              <a:buChar char="§"/>
            </a:pPr>
            <a:r>
              <a:rPr lang="en-US" sz="3200" dirty="0"/>
              <a:t>Ecohydrology (VELMA)</a:t>
            </a:r>
          </a:p>
          <a:p>
            <a:pPr marL="914400" lvl="1" indent="-457200">
              <a:buClr>
                <a:schemeClr val="accent1"/>
              </a:buClr>
              <a:buFont typeface="Wingdings" panose="05000000000000000000" pitchFamily="2" charset="2"/>
              <a:buChar char="§"/>
            </a:pPr>
            <a:r>
              <a:rPr lang="en-US" sz="3200" dirty="0"/>
              <a:t>Stream shade &amp; temperature (Penumbra)</a:t>
            </a:r>
          </a:p>
          <a:p>
            <a:pPr marL="914400" lvl="1" indent="-457200">
              <a:buClr>
                <a:schemeClr val="accent1"/>
              </a:buClr>
              <a:buFont typeface="Wingdings" panose="05000000000000000000" pitchFamily="2" charset="2"/>
              <a:buChar char="§"/>
            </a:pPr>
            <a:r>
              <a:rPr lang="en-US" sz="3200" dirty="0"/>
              <a:t>Fish habitat (EDT)</a:t>
            </a:r>
          </a:p>
          <a:p>
            <a:pPr marL="457200" indent="-457200">
              <a:spcBef>
                <a:spcPts val="1200"/>
              </a:spcBef>
              <a:buClr>
                <a:schemeClr val="accent1"/>
              </a:buClr>
              <a:buFont typeface="Wingdings" panose="05000000000000000000" pitchFamily="2" charset="2"/>
              <a:buChar char="v"/>
            </a:pPr>
            <a:r>
              <a:rPr lang="en-US" sz="3200" dirty="0"/>
              <a:t>Tool transfer to Community Forest stakeholders</a:t>
            </a:r>
          </a:p>
        </p:txBody>
      </p:sp>
      <p:sp>
        <p:nvSpPr>
          <p:cNvPr id="4" name="TextBox 3"/>
          <p:cNvSpPr txBox="1"/>
          <p:nvPr/>
        </p:nvSpPr>
        <p:spPr>
          <a:xfrm>
            <a:off x="1661538" y="226468"/>
            <a:ext cx="8314777" cy="769441"/>
          </a:xfrm>
          <a:prstGeom prst="rect">
            <a:avLst/>
          </a:prstGeom>
          <a:noFill/>
        </p:spPr>
        <p:txBody>
          <a:bodyPr wrap="none" rtlCol="0">
            <a:spAutoFit/>
          </a:bodyPr>
          <a:lstStyle/>
          <a:p>
            <a:r>
              <a:rPr lang="en-US" sz="4400" b="1" dirty="0">
                <a:solidFill>
                  <a:schemeClr val="accent1"/>
                </a:solidFill>
              </a:rPr>
              <a:t>Nisqually Community Forest (NCF) </a:t>
            </a:r>
          </a:p>
        </p:txBody>
      </p:sp>
      <p:grpSp>
        <p:nvGrpSpPr>
          <p:cNvPr id="8" name="Group 7"/>
          <p:cNvGrpSpPr/>
          <p:nvPr/>
        </p:nvGrpSpPr>
        <p:grpSpPr>
          <a:xfrm>
            <a:off x="1489701" y="6546439"/>
            <a:ext cx="3773627" cy="348813"/>
            <a:chOff x="4364160" y="6502376"/>
            <a:chExt cx="3773627" cy="348813"/>
          </a:xfrm>
        </p:grpSpPr>
        <p:sp>
          <p:nvSpPr>
            <p:cNvPr id="5" name="TextBox 4"/>
            <p:cNvSpPr txBox="1"/>
            <p:nvPr/>
          </p:nvSpPr>
          <p:spPr>
            <a:xfrm>
              <a:off x="4969932" y="6502376"/>
              <a:ext cx="3167855" cy="348813"/>
            </a:xfrm>
            <a:prstGeom prst="rect">
              <a:avLst/>
            </a:prstGeom>
            <a:noFill/>
          </p:spPr>
          <p:txBody>
            <a:bodyPr wrap="none" rtlCol="0">
              <a:spAutoFit/>
            </a:bodyPr>
            <a:lstStyle/>
            <a:p>
              <a:pPr>
                <a:lnSpc>
                  <a:spcPts val="1000"/>
                </a:lnSpc>
              </a:pPr>
              <a:r>
                <a:rPr lang="en-US" sz="900" dirty="0">
                  <a:solidFill>
                    <a:srgbClr val="006600"/>
                  </a:solidFill>
                </a:rPr>
                <a:t>USEPA Office of Research and Development</a:t>
              </a:r>
            </a:p>
            <a:p>
              <a:pPr>
                <a:lnSpc>
                  <a:spcPts val="1000"/>
                </a:lnSpc>
              </a:pPr>
              <a:r>
                <a:rPr lang="en-US" sz="900" dirty="0">
                  <a:solidFill>
                    <a:srgbClr val="006600"/>
                  </a:solidFill>
                </a:rPr>
                <a:t>National Health and Environmental Effects Research Laboratory</a:t>
              </a:r>
            </a:p>
          </p:txBody>
        </p:sp>
        <p:sp>
          <p:nvSpPr>
            <p:cNvPr id="7" name="Rectangle 6"/>
            <p:cNvSpPr/>
            <p:nvPr/>
          </p:nvSpPr>
          <p:spPr>
            <a:xfrm>
              <a:off x="4364160" y="6554911"/>
              <a:ext cx="660400" cy="22688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12"/>
          </p:nvPr>
        </p:nvSpPr>
        <p:spPr>
          <a:xfrm>
            <a:off x="1532035" y="6527800"/>
            <a:ext cx="359019" cy="330200"/>
          </a:xfrm>
        </p:spPr>
        <p:txBody>
          <a:bodyPr/>
          <a:lstStyle/>
          <a:p>
            <a:fld id="{7D0FE3BB-A57F-44CC-84D9-F1BE0492B3AF}" type="slidenum">
              <a:rPr lang="en-US" smtClean="0">
                <a:solidFill>
                  <a:schemeClr val="bg1"/>
                </a:solidFill>
              </a:rPr>
              <a:pPr/>
              <a:t>4</a:t>
            </a:fld>
            <a:endParaRPr lang="en-US" dirty="0">
              <a:solidFill>
                <a:schemeClr val="bg1"/>
              </a:solidFill>
            </a:endParaRPr>
          </a:p>
        </p:txBody>
      </p:sp>
      <p:pic>
        <p:nvPicPr>
          <p:cNvPr id="9" name="Picture 8"/>
          <p:cNvPicPr>
            <a:picLocks noChangeAspect="1"/>
          </p:cNvPicPr>
          <p:nvPr/>
        </p:nvPicPr>
        <p:blipFill>
          <a:blip r:embed="rId3"/>
          <a:stretch>
            <a:fillRect/>
          </a:stretch>
        </p:blipFill>
        <p:spPr>
          <a:xfrm>
            <a:off x="7519901" y="1634840"/>
            <a:ext cx="2622095" cy="1551707"/>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2874717" y="1634840"/>
            <a:ext cx="2477364" cy="1551705"/>
          </a:xfrm>
          <a:prstGeom prst="rect">
            <a:avLst/>
          </a:prstGeom>
          <a:ln>
            <a:solidFill>
              <a:schemeClr val="tx1"/>
            </a:solidFill>
          </a:ln>
        </p:spPr>
      </p:pic>
      <p:sp>
        <p:nvSpPr>
          <p:cNvPr id="11" name="Rectangle 10">
            <a:extLst>
              <a:ext uri="{FF2B5EF4-FFF2-40B4-BE49-F238E27FC236}">
                <a16:creationId xmlns:a16="http://schemas.microsoft.com/office/drawing/2014/main" id="{E40CBBE5-24AA-481D-A54B-C6583B63C2F3}"/>
              </a:ext>
            </a:extLst>
          </p:cNvPr>
          <p:cNvSpPr/>
          <p:nvPr/>
        </p:nvSpPr>
        <p:spPr>
          <a:xfrm>
            <a:off x="-18695" y="0"/>
            <a:ext cx="1446780" cy="6861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D7DFD6B-53B8-4A86-A7A8-96B264DAE2C4}"/>
              </a:ext>
            </a:extLst>
          </p:cNvPr>
          <p:cNvSpPr/>
          <p:nvPr/>
        </p:nvSpPr>
        <p:spPr>
          <a:xfrm>
            <a:off x="10762437" y="-3460"/>
            <a:ext cx="1448258" cy="6861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3">
            <a:extLst>
              <a:ext uri="{FF2B5EF4-FFF2-40B4-BE49-F238E27FC236}">
                <a16:creationId xmlns:a16="http://schemas.microsoft.com/office/drawing/2014/main" id="{12FC1D39-DE1B-4812-862E-9B324287568A}"/>
              </a:ext>
            </a:extLst>
          </p:cNvPr>
          <p:cNvSpPr txBox="1">
            <a:spLocks/>
          </p:cNvSpPr>
          <p:nvPr/>
        </p:nvSpPr>
        <p:spPr>
          <a:xfrm>
            <a:off x="11425629" y="6494240"/>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t>4</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388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1894112" y="222472"/>
            <a:ext cx="8369759" cy="1200329"/>
          </a:xfrm>
          <a:prstGeom prst="rect">
            <a:avLst/>
          </a:prstGeom>
          <a:noFill/>
        </p:spPr>
        <p:txBody>
          <a:bodyPr wrap="square" rtlCol="0">
            <a:spAutoFit/>
          </a:bodyPr>
          <a:lstStyle>
            <a:defPPr>
              <a:defRPr lang="en-US"/>
            </a:defPPr>
            <a:lvl1pPr algn="ctr">
              <a:defRPr sz="3200" b="1">
                <a:solidFill>
                  <a:srgbClr val="2A65AC"/>
                </a:solidFill>
              </a:defRPr>
            </a:lvl1pPr>
          </a:lstStyle>
          <a:p>
            <a:r>
              <a:rPr lang="en-US" sz="3600" b="0" dirty="0"/>
              <a:t>Mashel River Watershed… a key part of the Nisqually Community Forest vision</a:t>
            </a:r>
            <a:endParaRPr lang="en-US" sz="1800" b="0" dirty="0">
              <a:solidFill>
                <a:schemeClr val="tx1"/>
              </a:solidFill>
            </a:endParaRPr>
          </a:p>
        </p:txBody>
      </p:sp>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34" t="7948" r="1"/>
          <a:stretch/>
        </p:blipFill>
        <p:spPr bwMode="auto">
          <a:xfrm>
            <a:off x="1513773" y="1659468"/>
            <a:ext cx="9146757" cy="5198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1505305" y="2312813"/>
            <a:ext cx="820930" cy="338554"/>
          </a:xfrm>
          <a:prstGeom prst="rect">
            <a:avLst/>
          </a:prstGeom>
          <a:noFill/>
        </p:spPr>
        <p:txBody>
          <a:bodyPr wrap="none" rtlCol="0">
            <a:spAutoFit/>
          </a:bodyPr>
          <a:lstStyle/>
          <a:p>
            <a:r>
              <a:rPr lang="en-US" sz="1600" dirty="0">
                <a:solidFill>
                  <a:srgbClr val="FFFF00"/>
                </a:solidFill>
              </a:rPr>
              <a:t>Tacoma</a:t>
            </a:r>
          </a:p>
        </p:txBody>
      </p:sp>
      <p:sp>
        <p:nvSpPr>
          <p:cNvPr id="25" name="TextBox 24"/>
          <p:cNvSpPr txBox="1"/>
          <p:nvPr/>
        </p:nvSpPr>
        <p:spPr>
          <a:xfrm>
            <a:off x="8765602" y="5278494"/>
            <a:ext cx="1574470" cy="461665"/>
          </a:xfrm>
          <a:prstGeom prst="rect">
            <a:avLst/>
          </a:prstGeom>
          <a:noFill/>
        </p:spPr>
        <p:txBody>
          <a:bodyPr wrap="none" rtlCol="0">
            <a:spAutoFit/>
          </a:bodyPr>
          <a:lstStyle/>
          <a:p>
            <a:r>
              <a:rPr lang="en-US" sz="2400" dirty="0">
                <a:solidFill>
                  <a:srgbClr val="FFFF00"/>
                </a:solidFill>
              </a:rPr>
              <a:t>Mt. Rainier</a:t>
            </a:r>
          </a:p>
        </p:txBody>
      </p:sp>
      <p:sp>
        <p:nvSpPr>
          <p:cNvPr id="26" name="TextBox 25"/>
          <p:cNvSpPr txBox="1"/>
          <p:nvPr/>
        </p:nvSpPr>
        <p:spPr>
          <a:xfrm>
            <a:off x="6348250" y="6074017"/>
            <a:ext cx="2029915" cy="461665"/>
          </a:xfrm>
          <a:prstGeom prst="rect">
            <a:avLst/>
          </a:prstGeom>
          <a:noFill/>
        </p:spPr>
        <p:txBody>
          <a:bodyPr wrap="none" rtlCol="0">
            <a:spAutoFit/>
          </a:bodyPr>
          <a:lstStyle/>
          <a:p>
            <a:r>
              <a:rPr lang="en-US" sz="2400" dirty="0">
                <a:solidFill>
                  <a:srgbClr val="FFFF00"/>
                </a:solidFill>
              </a:rPr>
              <a:t>Nisqually River</a:t>
            </a:r>
          </a:p>
        </p:txBody>
      </p:sp>
      <p:sp>
        <p:nvSpPr>
          <p:cNvPr id="27" name="TextBox 26"/>
          <p:cNvSpPr txBox="1"/>
          <p:nvPr/>
        </p:nvSpPr>
        <p:spPr>
          <a:xfrm>
            <a:off x="2924158" y="4860055"/>
            <a:ext cx="3029099" cy="1138773"/>
          </a:xfrm>
          <a:prstGeom prst="rect">
            <a:avLst/>
          </a:prstGeom>
          <a:noFill/>
        </p:spPr>
        <p:txBody>
          <a:bodyPr wrap="none" rtlCol="0">
            <a:spAutoFit/>
          </a:bodyPr>
          <a:lstStyle/>
          <a:p>
            <a:pPr algn="ctr"/>
            <a:r>
              <a:rPr lang="en-US" sz="2800" b="1" dirty="0">
                <a:solidFill>
                  <a:srgbClr val="FFFF00"/>
                </a:solidFill>
              </a:rPr>
              <a:t>Mashel Watershed</a:t>
            </a:r>
          </a:p>
          <a:p>
            <a:pPr algn="ctr"/>
            <a:r>
              <a:rPr lang="en-US" sz="2000" dirty="0">
                <a:solidFill>
                  <a:srgbClr val="FFFF00"/>
                </a:solidFill>
              </a:rPr>
              <a:t>Principal salmon-producing</a:t>
            </a:r>
          </a:p>
          <a:p>
            <a:pPr algn="ctr"/>
            <a:r>
              <a:rPr lang="en-US" sz="2000" dirty="0">
                <a:solidFill>
                  <a:srgbClr val="FFFF00"/>
                </a:solidFill>
              </a:rPr>
              <a:t>tributary in Nisqually Basin</a:t>
            </a:r>
            <a:endParaRPr lang="en-US" sz="2800" dirty="0">
              <a:solidFill>
                <a:srgbClr val="FFFF00"/>
              </a:solidFill>
            </a:endParaRPr>
          </a:p>
        </p:txBody>
      </p:sp>
      <p:grpSp>
        <p:nvGrpSpPr>
          <p:cNvPr id="21" name="Group 20"/>
          <p:cNvGrpSpPr/>
          <p:nvPr/>
        </p:nvGrpSpPr>
        <p:grpSpPr>
          <a:xfrm>
            <a:off x="1710875" y="2379247"/>
            <a:ext cx="3677555" cy="2903956"/>
            <a:chOff x="186874" y="2379247"/>
            <a:chExt cx="3677555" cy="2903956"/>
          </a:xfrm>
        </p:grpSpPr>
        <p:sp>
          <p:nvSpPr>
            <p:cNvPr id="29" name="TextBox 28"/>
            <p:cNvSpPr txBox="1"/>
            <p:nvPr/>
          </p:nvSpPr>
          <p:spPr>
            <a:xfrm>
              <a:off x="892629" y="2379247"/>
              <a:ext cx="2971800" cy="2015936"/>
            </a:xfrm>
            <a:prstGeom prst="rect">
              <a:avLst/>
            </a:prstGeom>
            <a:solidFill>
              <a:schemeClr val="bg1"/>
            </a:solidFill>
          </p:spPr>
          <p:txBody>
            <a:bodyPr wrap="square" rtlCol="0">
              <a:spAutoFit/>
            </a:bodyPr>
            <a:lstStyle/>
            <a:p>
              <a:r>
                <a:rPr lang="en-US" sz="2400" dirty="0"/>
                <a:t>Basin area:  209 km</a:t>
              </a:r>
              <a:r>
                <a:rPr lang="en-US" sz="2400" baseline="30000" dirty="0"/>
                <a:t>2</a:t>
              </a:r>
              <a:endParaRPr lang="en-US" sz="2400" dirty="0"/>
            </a:p>
            <a:p>
              <a:pPr>
                <a:spcBef>
                  <a:spcPts val="600"/>
                </a:spcBef>
              </a:pPr>
              <a:r>
                <a:rPr lang="en-US" sz="2400" dirty="0"/>
                <a:t>Observed streamflow:          </a:t>
              </a:r>
            </a:p>
            <a:p>
              <a:pPr marL="163513"/>
              <a:r>
                <a:rPr lang="en-US" sz="2400" dirty="0"/>
                <a:t>Avg             210  cfs</a:t>
              </a:r>
            </a:p>
            <a:p>
              <a:pPr marL="163513"/>
              <a:r>
                <a:rPr lang="en-US" sz="2400" dirty="0"/>
                <a:t>max         5,600  cfs</a:t>
              </a:r>
            </a:p>
            <a:p>
              <a:pPr marL="163513">
                <a:spcAft>
                  <a:spcPts val="1200"/>
                </a:spcAft>
              </a:pPr>
              <a:r>
                <a:rPr lang="en-US" sz="2400" dirty="0"/>
                <a:t>min              3.8  cfs</a:t>
              </a:r>
            </a:p>
          </p:txBody>
        </p:sp>
        <p:sp>
          <p:nvSpPr>
            <p:cNvPr id="30" name="Oval 29"/>
            <p:cNvSpPr/>
            <p:nvPr/>
          </p:nvSpPr>
          <p:spPr>
            <a:xfrm>
              <a:off x="2486624" y="3918853"/>
              <a:ext cx="1029307" cy="4416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533371" y="5215470"/>
              <a:ext cx="67733" cy="677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186874" y="4596370"/>
              <a:ext cx="753732" cy="646331"/>
            </a:xfrm>
            <a:prstGeom prst="rect">
              <a:avLst/>
            </a:prstGeom>
            <a:noFill/>
          </p:spPr>
          <p:txBody>
            <a:bodyPr wrap="none" rtlCol="0">
              <a:spAutoFit/>
            </a:bodyPr>
            <a:lstStyle/>
            <a:p>
              <a:r>
                <a:rPr lang="en-US" b="1" dirty="0">
                  <a:solidFill>
                    <a:schemeClr val="bg1"/>
                  </a:solidFill>
                </a:rPr>
                <a:t>USGS </a:t>
              </a:r>
            </a:p>
            <a:p>
              <a:r>
                <a:rPr lang="en-US" b="1" dirty="0">
                  <a:solidFill>
                    <a:schemeClr val="bg1"/>
                  </a:solidFill>
                </a:rPr>
                <a:t>gauge</a:t>
              </a:r>
            </a:p>
          </p:txBody>
        </p:sp>
      </p:grpSp>
      <p:grpSp>
        <p:nvGrpSpPr>
          <p:cNvPr id="3" name="Group 2"/>
          <p:cNvGrpSpPr>
            <a:grpSpLocks noChangeAspect="1"/>
          </p:cNvGrpSpPr>
          <p:nvPr/>
        </p:nvGrpSpPr>
        <p:grpSpPr>
          <a:xfrm>
            <a:off x="5665744" y="2387999"/>
            <a:ext cx="4112406" cy="2020555"/>
            <a:chOff x="4225188" y="2716533"/>
            <a:chExt cx="3163389" cy="1554273"/>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188" y="2716533"/>
              <a:ext cx="3163389" cy="1554273"/>
            </a:xfrm>
            <a:prstGeom prst="rect">
              <a:avLst/>
            </a:prstGeom>
            <a:ln w="12700">
              <a:solidFill>
                <a:schemeClr val="bg1"/>
              </a:solidFill>
            </a:ln>
          </p:spPr>
        </p:pic>
        <p:sp>
          <p:nvSpPr>
            <p:cNvPr id="2" name="TextBox 1"/>
            <p:cNvSpPr txBox="1"/>
            <p:nvPr/>
          </p:nvSpPr>
          <p:spPr>
            <a:xfrm>
              <a:off x="4817205" y="2769762"/>
              <a:ext cx="1979699" cy="355127"/>
            </a:xfrm>
            <a:prstGeom prst="rect">
              <a:avLst/>
            </a:prstGeom>
            <a:solidFill>
              <a:schemeClr val="bg1"/>
            </a:solidFill>
          </p:spPr>
          <p:txBody>
            <a:bodyPr wrap="square" rtlCol="0">
              <a:spAutoFit/>
            </a:bodyPr>
            <a:lstStyle/>
            <a:p>
              <a:pPr algn="ctr"/>
              <a:r>
                <a:rPr lang="en-US" sz="2400" dirty="0"/>
                <a:t>6 cfs, 8/20/2015 </a:t>
              </a:r>
            </a:p>
          </p:txBody>
        </p:sp>
      </p:grpSp>
      <p:grpSp>
        <p:nvGrpSpPr>
          <p:cNvPr id="33" name="Group 32"/>
          <p:cNvGrpSpPr/>
          <p:nvPr/>
        </p:nvGrpSpPr>
        <p:grpSpPr>
          <a:xfrm>
            <a:off x="1524003" y="6546439"/>
            <a:ext cx="3773627" cy="348813"/>
            <a:chOff x="4364160" y="6502376"/>
            <a:chExt cx="3773627" cy="348813"/>
          </a:xfrm>
        </p:grpSpPr>
        <p:sp>
          <p:nvSpPr>
            <p:cNvPr id="34" name="TextBox 33"/>
            <p:cNvSpPr txBox="1"/>
            <p:nvPr/>
          </p:nvSpPr>
          <p:spPr>
            <a:xfrm>
              <a:off x="4969932" y="6502376"/>
              <a:ext cx="3167855" cy="348813"/>
            </a:xfrm>
            <a:prstGeom prst="rect">
              <a:avLst/>
            </a:prstGeom>
            <a:noFill/>
          </p:spPr>
          <p:txBody>
            <a:bodyPr wrap="none" rtlCol="0">
              <a:spAutoFit/>
            </a:bodyPr>
            <a:lstStyle>
              <a:defPPr>
                <a:defRPr lang="en-US"/>
              </a:defPPr>
              <a:lvl1pPr>
                <a:lnSpc>
                  <a:spcPts val="1000"/>
                </a:lnSpc>
                <a:defRPr sz="900">
                  <a:solidFill>
                    <a:srgbClr val="006600"/>
                  </a:solidFill>
                </a:defRPr>
              </a:lvl1pPr>
            </a:lstStyle>
            <a:p>
              <a:r>
                <a:rPr lang="en-US" dirty="0"/>
                <a:t>USEPA Office of Research and Development</a:t>
              </a:r>
            </a:p>
            <a:p>
              <a:r>
                <a:rPr lang="en-US" dirty="0"/>
                <a:t>National Health and Environmental Effects Research Laboratory</a:t>
              </a:r>
            </a:p>
          </p:txBody>
        </p:sp>
        <p:sp>
          <p:nvSpPr>
            <p:cNvPr id="35" name="Rectangle 34"/>
            <p:cNvSpPr/>
            <p:nvPr/>
          </p:nvSpPr>
          <p:spPr>
            <a:xfrm>
              <a:off x="4364160" y="6554911"/>
              <a:ext cx="660400" cy="22688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Slide Number Placeholder 1"/>
          <p:cNvSpPr>
            <a:spLocks noGrp="1"/>
          </p:cNvSpPr>
          <p:nvPr>
            <p:ph type="sldNum" sz="quarter" idx="12"/>
          </p:nvPr>
        </p:nvSpPr>
        <p:spPr>
          <a:xfrm>
            <a:off x="1566337" y="6527800"/>
            <a:ext cx="359019" cy="330200"/>
          </a:xfrm>
        </p:spPr>
        <p:txBody>
          <a:bodyPr/>
          <a:lstStyle/>
          <a:p>
            <a:fld id="{7D0FE3BB-A57F-44CC-84D9-F1BE0492B3AF}" type="slidenum">
              <a:rPr lang="en-US" smtClean="0">
                <a:solidFill>
                  <a:schemeClr val="bg1"/>
                </a:solidFill>
              </a:rPr>
              <a:pPr/>
              <a:t>5</a:t>
            </a:fld>
            <a:endParaRPr lang="en-US" dirty="0">
              <a:solidFill>
                <a:schemeClr val="bg1"/>
              </a:solidFill>
            </a:endParaRPr>
          </a:p>
        </p:txBody>
      </p:sp>
      <p:sp>
        <p:nvSpPr>
          <p:cNvPr id="28" name="TextBox 27"/>
          <p:cNvSpPr txBox="1"/>
          <p:nvPr/>
        </p:nvSpPr>
        <p:spPr>
          <a:xfrm>
            <a:off x="1657705" y="1801167"/>
            <a:ext cx="1498872" cy="400110"/>
          </a:xfrm>
          <a:prstGeom prst="rect">
            <a:avLst/>
          </a:prstGeom>
          <a:noFill/>
        </p:spPr>
        <p:txBody>
          <a:bodyPr wrap="none" rtlCol="0">
            <a:spAutoFit/>
          </a:bodyPr>
          <a:lstStyle/>
          <a:p>
            <a:r>
              <a:rPr lang="en-US" sz="2000" dirty="0">
                <a:solidFill>
                  <a:srgbClr val="FFFF00"/>
                </a:solidFill>
              </a:rPr>
              <a:t>Puget Sound</a:t>
            </a:r>
          </a:p>
        </p:txBody>
      </p:sp>
      <p:sp>
        <p:nvSpPr>
          <p:cNvPr id="4" name="TextBox 3"/>
          <p:cNvSpPr txBox="1"/>
          <p:nvPr/>
        </p:nvSpPr>
        <p:spPr>
          <a:xfrm>
            <a:off x="9549394" y="6516470"/>
            <a:ext cx="1133900" cy="307777"/>
          </a:xfrm>
          <a:prstGeom prst="rect">
            <a:avLst/>
          </a:prstGeom>
          <a:noFill/>
        </p:spPr>
        <p:txBody>
          <a:bodyPr wrap="none" rtlCol="0">
            <a:spAutoFit/>
          </a:bodyPr>
          <a:lstStyle/>
          <a:p>
            <a:r>
              <a:rPr lang="en-US" sz="1400" dirty="0">
                <a:solidFill>
                  <a:schemeClr val="bg1"/>
                </a:solidFill>
              </a:rPr>
              <a:t>Google Earth</a:t>
            </a:r>
          </a:p>
        </p:txBody>
      </p:sp>
      <p:grpSp>
        <p:nvGrpSpPr>
          <p:cNvPr id="41" name="Group 40"/>
          <p:cNvGrpSpPr/>
          <p:nvPr/>
        </p:nvGrpSpPr>
        <p:grpSpPr>
          <a:xfrm>
            <a:off x="1505305" y="1643292"/>
            <a:ext cx="9144000" cy="5161507"/>
            <a:chOff x="0" y="1684867"/>
            <a:chExt cx="9144000" cy="5161506"/>
          </a:xfrm>
        </p:grpSpPr>
        <p:grpSp>
          <p:nvGrpSpPr>
            <p:cNvPr id="42" name="Group 41"/>
            <p:cNvGrpSpPr/>
            <p:nvPr/>
          </p:nvGrpSpPr>
          <p:grpSpPr>
            <a:xfrm>
              <a:off x="0" y="1689066"/>
              <a:ext cx="9144000" cy="5157307"/>
              <a:chOff x="0" y="1689066"/>
              <a:chExt cx="9144000" cy="5157307"/>
            </a:xfrm>
          </p:grpSpPr>
          <p:pic>
            <p:nvPicPr>
              <p:cNvPr id="44"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3332" b="1"/>
              <a:stretch/>
            </p:blipFill>
            <p:spPr bwMode="auto">
              <a:xfrm>
                <a:off x="0" y="1689066"/>
                <a:ext cx="9144000" cy="5157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Freeform 44"/>
              <p:cNvSpPr/>
              <p:nvPr/>
            </p:nvSpPr>
            <p:spPr>
              <a:xfrm>
                <a:off x="0" y="1701800"/>
                <a:ext cx="5283200" cy="3860800"/>
              </a:xfrm>
              <a:custGeom>
                <a:avLst/>
                <a:gdLst>
                  <a:gd name="connsiteX0" fmla="*/ 0 w 5283200"/>
                  <a:gd name="connsiteY0" fmla="*/ 3860800 h 3860800"/>
                  <a:gd name="connsiteX1" fmla="*/ 220133 w 5283200"/>
                  <a:gd name="connsiteY1" fmla="*/ 3767667 h 3860800"/>
                  <a:gd name="connsiteX2" fmla="*/ 389467 w 5283200"/>
                  <a:gd name="connsiteY2" fmla="*/ 3606800 h 3860800"/>
                  <a:gd name="connsiteX3" fmla="*/ 397933 w 5283200"/>
                  <a:gd name="connsiteY3" fmla="*/ 3479800 h 3860800"/>
                  <a:gd name="connsiteX4" fmla="*/ 499533 w 5283200"/>
                  <a:gd name="connsiteY4" fmla="*/ 3378200 h 3860800"/>
                  <a:gd name="connsiteX5" fmla="*/ 592667 w 5283200"/>
                  <a:gd name="connsiteY5" fmla="*/ 3361267 h 3860800"/>
                  <a:gd name="connsiteX6" fmla="*/ 575733 w 5283200"/>
                  <a:gd name="connsiteY6" fmla="*/ 3293533 h 3860800"/>
                  <a:gd name="connsiteX7" fmla="*/ 677333 w 5283200"/>
                  <a:gd name="connsiteY7" fmla="*/ 3217333 h 3860800"/>
                  <a:gd name="connsiteX8" fmla="*/ 762000 w 5283200"/>
                  <a:gd name="connsiteY8" fmla="*/ 3166533 h 3860800"/>
                  <a:gd name="connsiteX9" fmla="*/ 838200 w 5283200"/>
                  <a:gd name="connsiteY9" fmla="*/ 3132667 h 3860800"/>
                  <a:gd name="connsiteX10" fmla="*/ 838200 w 5283200"/>
                  <a:gd name="connsiteY10" fmla="*/ 3056467 h 3860800"/>
                  <a:gd name="connsiteX11" fmla="*/ 931333 w 5283200"/>
                  <a:gd name="connsiteY11" fmla="*/ 2997200 h 3860800"/>
                  <a:gd name="connsiteX12" fmla="*/ 1058333 w 5283200"/>
                  <a:gd name="connsiteY12" fmla="*/ 2912533 h 3860800"/>
                  <a:gd name="connsiteX13" fmla="*/ 1143000 w 5283200"/>
                  <a:gd name="connsiteY13" fmla="*/ 2777067 h 3860800"/>
                  <a:gd name="connsiteX14" fmla="*/ 1219200 w 5283200"/>
                  <a:gd name="connsiteY14" fmla="*/ 2658533 h 3860800"/>
                  <a:gd name="connsiteX15" fmla="*/ 1261533 w 5283200"/>
                  <a:gd name="connsiteY15" fmla="*/ 2548467 h 3860800"/>
                  <a:gd name="connsiteX16" fmla="*/ 1236133 w 5283200"/>
                  <a:gd name="connsiteY16" fmla="*/ 2489200 h 3860800"/>
                  <a:gd name="connsiteX17" fmla="*/ 1236133 w 5283200"/>
                  <a:gd name="connsiteY17" fmla="*/ 2429933 h 3860800"/>
                  <a:gd name="connsiteX18" fmla="*/ 1219200 w 5283200"/>
                  <a:gd name="connsiteY18" fmla="*/ 2370667 h 3860800"/>
                  <a:gd name="connsiteX19" fmla="*/ 1168400 w 5283200"/>
                  <a:gd name="connsiteY19" fmla="*/ 2311400 h 3860800"/>
                  <a:gd name="connsiteX20" fmla="*/ 1286933 w 5283200"/>
                  <a:gd name="connsiteY20" fmla="*/ 2159000 h 3860800"/>
                  <a:gd name="connsiteX21" fmla="*/ 1346200 w 5283200"/>
                  <a:gd name="connsiteY21" fmla="*/ 2074333 h 3860800"/>
                  <a:gd name="connsiteX22" fmla="*/ 1634067 w 5283200"/>
                  <a:gd name="connsiteY22" fmla="*/ 1930400 h 3860800"/>
                  <a:gd name="connsiteX23" fmla="*/ 2032000 w 5283200"/>
                  <a:gd name="connsiteY23" fmla="*/ 1820333 h 3860800"/>
                  <a:gd name="connsiteX24" fmla="*/ 2116667 w 5283200"/>
                  <a:gd name="connsiteY24" fmla="*/ 1778000 h 3860800"/>
                  <a:gd name="connsiteX25" fmla="*/ 2362200 w 5283200"/>
                  <a:gd name="connsiteY25" fmla="*/ 1659467 h 3860800"/>
                  <a:gd name="connsiteX26" fmla="*/ 2523067 w 5283200"/>
                  <a:gd name="connsiteY26" fmla="*/ 1540933 h 3860800"/>
                  <a:gd name="connsiteX27" fmla="*/ 2768600 w 5283200"/>
                  <a:gd name="connsiteY27" fmla="*/ 1490133 h 3860800"/>
                  <a:gd name="connsiteX28" fmla="*/ 2887133 w 5283200"/>
                  <a:gd name="connsiteY28" fmla="*/ 1397000 h 3860800"/>
                  <a:gd name="connsiteX29" fmla="*/ 3005667 w 5283200"/>
                  <a:gd name="connsiteY29" fmla="*/ 1261533 h 3860800"/>
                  <a:gd name="connsiteX30" fmla="*/ 3327400 w 5283200"/>
                  <a:gd name="connsiteY30" fmla="*/ 1151467 h 3860800"/>
                  <a:gd name="connsiteX31" fmla="*/ 3657600 w 5283200"/>
                  <a:gd name="connsiteY31" fmla="*/ 1100667 h 3860800"/>
                  <a:gd name="connsiteX32" fmla="*/ 3877733 w 5283200"/>
                  <a:gd name="connsiteY32" fmla="*/ 1007533 h 3860800"/>
                  <a:gd name="connsiteX33" fmla="*/ 3970867 w 5283200"/>
                  <a:gd name="connsiteY33" fmla="*/ 838200 h 3860800"/>
                  <a:gd name="connsiteX34" fmla="*/ 3928533 w 5283200"/>
                  <a:gd name="connsiteY34" fmla="*/ 643467 h 3860800"/>
                  <a:gd name="connsiteX35" fmla="*/ 3886200 w 5283200"/>
                  <a:gd name="connsiteY35" fmla="*/ 592667 h 3860800"/>
                  <a:gd name="connsiteX36" fmla="*/ 3937000 w 5283200"/>
                  <a:gd name="connsiteY36" fmla="*/ 524933 h 3860800"/>
                  <a:gd name="connsiteX37" fmla="*/ 4233333 w 5283200"/>
                  <a:gd name="connsiteY37" fmla="*/ 381000 h 3860800"/>
                  <a:gd name="connsiteX38" fmla="*/ 4538133 w 5283200"/>
                  <a:gd name="connsiteY38" fmla="*/ 347133 h 3860800"/>
                  <a:gd name="connsiteX39" fmla="*/ 4902200 w 5283200"/>
                  <a:gd name="connsiteY39" fmla="*/ 228600 h 3860800"/>
                  <a:gd name="connsiteX40" fmla="*/ 5080000 w 5283200"/>
                  <a:gd name="connsiteY40" fmla="*/ 160867 h 3860800"/>
                  <a:gd name="connsiteX41" fmla="*/ 5283200 w 5283200"/>
                  <a:gd name="connsiteY41" fmla="*/ 0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83200" h="3860800">
                    <a:moveTo>
                      <a:pt x="0" y="3860800"/>
                    </a:moveTo>
                    <a:cubicBezTo>
                      <a:pt x="77611" y="3835400"/>
                      <a:pt x="155222" y="3810000"/>
                      <a:pt x="220133" y="3767667"/>
                    </a:cubicBezTo>
                    <a:cubicBezTo>
                      <a:pt x="285044" y="3725334"/>
                      <a:pt x="359834" y="3654778"/>
                      <a:pt x="389467" y="3606800"/>
                    </a:cubicBezTo>
                    <a:cubicBezTo>
                      <a:pt x="419100" y="3558822"/>
                      <a:pt x="379589" y="3517900"/>
                      <a:pt x="397933" y="3479800"/>
                    </a:cubicBezTo>
                    <a:cubicBezTo>
                      <a:pt x="416277" y="3441700"/>
                      <a:pt x="467078" y="3397955"/>
                      <a:pt x="499533" y="3378200"/>
                    </a:cubicBezTo>
                    <a:cubicBezTo>
                      <a:pt x="531988" y="3358445"/>
                      <a:pt x="579967" y="3375378"/>
                      <a:pt x="592667" y="3361267"/>
                    </a:cubicBezTo>
                    <a:cubicBezTo>
                      <a:pt x="605367" y="3347156"/>
                      <a:pt x="561622" y="3317522"/>
                      <a:pt x="575733" y="3293533"/>
                    </a:cubicBezTo>
                    <a:cubicBezTo>
                      <a:pt x="589844" y="3269544"/>
                      <a:pt x="646289" y="3238500"/>
                      <a:pt x="677333" y="3217333"/>
                    </a:cubicBezTo>
                    <a:cubicBezTo>
                      <a:pt x="708378" y="3196166"/>
                      <a:pt x="735189" y="3180644"/>
                      <a:pt x="762000" y="3166533"/>
                    </a:cubicBezTo>
                    <a:cubicBezTo>
                      <a:pt x="788811" y="3152422"/>
                      <a:pt x="825500" y="3151011"/>
                      <a:pt x="838200" y="3132667"/>
                    </a:cubicBezTo>
                    <a:cubicBezTo>
                      <a:pt x="850900" y="3114323"/>
                      <a:pt x="822678" y="3079045"/>
                      <a:pt x="838200" y="3056467"/>
                    </a:cubicBezTo>
                    <a:cubicBezTo>
                      <a:pt x="853722" y="3033889"/>
                      <a:pt x="894644" y="3021189"/>
                      <a:pt x="931333" y="2997200"/>
                    </a:cubicBezTo>
                    <a:cubicBezTo>
                      <a:pt x="968022" y="2973211"/>
                      <a:pt x="1023055" y="2949222"/>
                      <a:pt x="1058333" y="2912533"/>
                    </a:cubicBezTo>
                    <a:cubicBezTo>
                      <a:pt x="1093611" y="2875844"/>
                      <a:pt x="1116189" y="2819400"/>
                      <a:pt x="1143000" y="2777067"/>
                    </a:cubicBezTo>
                    <a:cubicBezTo>
                      <a:pt x="1169811" y="2734734"/>
                      <a:pt x="1199445" y="2696633"/>
                      <a:pt x="1219200" y="2658533"/>
                    </a:cubicBezTo>
                    <a:cubicBezTo>
                      <a:pt x="1238955" y="2620433"/>
                      <a:pt x="1258711" y="2576689"/>
                      <a:pt x="1261533" y="2548467"/>
                    </a:cubicBezTo>
                    <a:cubicBezTo>
                      <a:pt x="1264355" y="2520245"/>
                      <a:pt x="1240366" y="2508956"/>
                      <a:pt x="1236133" y="2489200"/>
                    </a:cubicBezTo>
                    <a:cubicBezTo>
                      <a:pt x="1231900" y="2469444"/>
                      <a:pt x="1238955" y="2449688"/>
                      <a:pt x="1236133" y="2429933"/>
                    </a:cubicBezTo>
                    <a:cubicBezTo>
                      <a:pt x="1233311" y="2410178"/>
                      <a:pt x="1230489" y="2390422"/>
                      <a:pt x="1219200" y="2370667"/>
                    </a:cubicBezTo>
                    <a:cubicBezTo>
                      <a:pt x="1207911" y="2350911"/>
                      <a:pt x="1157111" y="2346678"/>
                      <a:pt x="1168400" y="2311400"/>
                    </a:cubicBezTo>
                    <a:cubicBezTo>
                      <a:pt x="1179689" y="2276122"/>
                      <a:pt x="1257300" y="2198511"/>
                      <a:pt x="1286933" y="2159000"/>
                    </a:cubicBezTo>
                    <a:cubicBezTo>
                      <a:pt x="1316566" y="2119489"/>
                      <a:pt x="1288344" y="2112433"/>
                      <a:pt x="1346200" y="2074333"/>
                    </a:cubicBezTo>
                    <a:cubicBezTo>
                      <a:pt x="1404056" y="2036233"/>
                      <a:pt x="1519767" y="1972733"/>
                      <a:pt x="1634067" y="1930400"/>
                    </a:cubicBezTo>
                    <a:cubicBezTo>
                      <a:pt x="1748367" y="1888067"/>
                      <a:pt x="1951567" y="1845733"/>
                      <a:pt x="2032000" y="1820333"/>
                    </a:cubicBezTo>
                    <a:cubicBezTo>
                      <a:pt x="2112433" y="1794933"/>
                      <a:pt x="2116667" y="1778000"/>
                      <a:pt x="2116667" y="1778000"/>
                    </a:cubicBezTo>
                    <a:cubicBezTo>
                      <a:pt x="2171700" y="1751189"/>
                      <a:pt x="2294467" y="1698978"/>
                      <a:pt x="2362200" y="1659467"/>
                    </a:cubicBezTo>
                    <a:cubicBezTo>
                      <a:pt x="2429933" y="1619956"/>
                      <a:pt x="2455334" y="1569155"/>
                      <a:pt x="2523067" y="1540933"/>
                    </a:cubicBezTo>
                    <a:cubicBezTo>
                      <a:pt x="2590800" y="1512711"/>
                      <a:pt x="2707922" y="1514122"/>
                      <a:pt x="2768600" y="1490133"/>
                    </a:cubicBezTo>
                    <a:cubicBezTo>
                      <a:pt x="2829278" y="1466144"/>
                      <a:pt x="2847622" y="1435100"/>
                      <a:pt x="2887133" y="1397000"/>
                    </a:cubicBezTo>
                    <a:cubicBezTo>
                      <a:pt x="2926644" y="1358900"/>
                      <a:pt x="2932289" y="1302455"/>
                      <a:pt x="3005667" y="1261533"/>
                    </a:cubicBezTo>
                    <a:cubicBezTo>
                      <a:pt x="3079045" y="1220611"/>
                      <a:pt x="3218745" y="1178278"/>
                      <a:pt x="3327400" y="1151467"/>
                    </a:cubicBezTo>
                    <a:cubicBezTo>
                      <a:pt x="3436055" y="1124656"/>
                      <a:pt x="3565878" y="1124656"/>
                      <a:pt x="3657600" y="1100667"/>
                    </a:cubicBezTo>
                    <a:cubicBezTo>
                      <a:pt x="3749322" y="1076678"/>
                      <a:pt x="3825522" y="1051277"/>
                      <a:pt x="3877733" y="1007533"/>
                    </a:cubicBezTo>
                    <a:cubicBezTo>
                      <a:pt x="3929944" y="963788"/>
                      <a:pt x="3962400" y="898878"/>
                      <a:pt x="3970867" y="838200"/>
                    </a:cubicBezTo>
                    <a:cubicBezTo>
                      <a:pt x="3979334" y="777522"/>
                      <a:pt x="3942644" y="684389"/>
                      <a:pt x="3928533" y="643467"/>
                    </a:cubicBezTo>
                    <a:cubicBezTo>
                      <a:pt x="3914422" y="602545"/>
                      <a:pt x="3884789" y="612423"/>
                      <a:pt x="3886200" y="592667"/>
                    </a:cubicBezTo>
                    <a:cubicBezTo>
                      <a:pt x="3887611" y="572911"/>
                      <a:pt x="3879145" y="560211"/>
                      <a:pt x="3937000" y="524933"/>
                    </a:cubicBezTo>
                    <a:cubicBezTo>
                      <a:pt x="3994855" y="489655"/>
                      <a:pt x="4133144" y="410633"/>
                      <a:pt x="4233333" y="381000"/>
                    </a:cubicBezTo>
                    <a:cubicBezTo>
                      <a:pt x="4333522" y="351367"/>
                      <a:pt x="4426655" y="372533"/>
                      <a:pt x="4538133" y="347133"/>
                    </a:cubicBezTo>
                    <a:cubicBezTo>
                      <a:pt x="4649611" y="321733"/>
                      <a:pt x="4811889" y="259644"/>
                      <a:pt x="4902200" y="228600"/>
                    </a:cubicBezTo>
                    <a:cubicBezTo>
                      <a:pt x="4992511" y="197556"/>
                      <a:pt x="5016500" y="198967"/>
                      <a:pt x="5080000" y="160867"/>
                    </a:cubicBezTo>
                    <a:cubicBezTo>
                      <a:pt x="5143500" y="122767"/>
                      <a:pt x="5213350" y="61383"/>
                      <a:pt x="5283200" y="0"/>
                    </a:cubicBezTo>
                  </a:path>
                </a:pathLst>
              </a:cu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Freeform 42"/>
            <p:cNvSpPr/>
            <p:nvPr/>
          </p:nvSpPr>
          <p:spPr>
            <a:xfrm>
              <a:off x="6705600" y="1684867"/>
              <a:ext cx="2429933" cy="2404533"/>
            </a:xfrm>
            <a:custGeom>
              <a:avLst/>
              <a:gdLst>
                <a:gd name="connsiteX0" fmla="*/ 0 w 2429933"/>
                <a:gd name="connsiteY0" fmla="*/ 0 h 2404533"/>
                <a:gd name="connsiteX1" fmla="*/ 42333 w 2429933"/>
                <a:gd name="connsiteY1" fmla="*/ 84666 h 2404533"/>
                <a:gd name="connsiteX2" fmla="*/ 84667 w 2429933"/>
                <a:gd name="connsiteY2" fmla="*/ 169333 h 2404533"/>
                <a:gd name="connsiteX3" fmla="*/ 228600 w 2429933"/>
                <a:gd name="connsiteY3" fmla="*/ 220133 h 2404533"/>
                <a:gd name="connsiteX4" fmla="*/ 279400 w 2429933"/>
                <a:gd name="connsiteY4" fmla="*/ 296333 h 2404533"/>
                <a:gd name="connsiteX5" fmla="*/ 262467 w 2429933"/>
                <a:gd name="connsiteY5" fmla="*/ 364066 h 2404533"/>
                <a:gd name="connsiteX6" fmla="*/ 279400 w 2429933"/>
                <a:gd name="connsiteY6" fmla="*/ 440266 h 2404533"/>
                <a:gd name="connsiteX7" fmla="*/ 474133 w 2429933"/>
                <a:gd name="connsiteY7" fmla="*/ 482600 h 2404533"/>
                <a:gd name="connsiteX8" fmla="*/ 592667 w 2429933"/>
                <a:gd name="connsiteY8" fmla="*/ 508000 h 2404533"/>
                <a:gd name="connsiteX9" fmla="*/ 651933 w 2429933"/>
                <a:gd name="connsiteY9" fmla="*/ 508000 h 2404533"/>
                <a:gd name="connsiteX10" fmla="*/ 728133 w 2429933"/>
                <a:gd name="connsiteY10" fmla="*/ 541866 h 2404533"/>
                <a:gd name="connsiteX11" fmla="*/ 770467 w 2429933"/>
                <a:gd name="connsiteY11" fmla="*/ 651933 h 2404533"/>
                <a:gd name="connsiteX12" fmla="*/ 922867 w 2429933"/>
                <a:gd name="connsiteY12" fmla="*/ 668866 h 2404533"/>
                <a:gd name="connsiteX13" fmla="*/ 939800 w 2429933"/>
                <a:gd name="connsiteY13" fmla="*/ 719666 h 2404533"/>
                <a:gd name="connsiteX14" fmla="*/ 889000 w 2429933"/>
                <a:gd name="connsiteY14" fmla="*/ 728133 h 2404533"/>
                <a:gd name="connsiteX15" fmla="*/ 863600 w 2429933"/>
                <a:gd name="connsiteY15" fmla="*/ 787400 h 2404533"/>
                <a:gd name="connsiteX16" fmla="*/ 982133 w 2429933"/>
                <a:gd name="connsiteY16" fmla="*/ 846666 h 2404533"/>
                <a:gd name="connsiteX17" fmla="*/ 1049867 w 2429933"/>
                <a:gd name="connsiteY17" fmla="*/ 922866 h 2404533"/>
                <a:gd name="connsiteX18" fmla="*/ 1016000 w 2429933"/>
                <a:gd name="connsiteY18" fmla="*/ 973666 h 2404533"/>
                <a:gd name="connsiteX19" fmla="*/ 1049867 w 2429933"/>
                <a:gd name="connsiteY19" fmla="*/ 1032933 h 2404533"/>
                <a:gd name="connsiteX20" fmla="*/ 1032933 w 2429933"/>
                <a:gd name="connsiteY20" fmla="*/ 1075266 h 2404533"/>
                <a:gd name="connsiteX21" fmla="*/ 1092200 w 2429933"/>
                <a:gd name="connsiteY21" fmla="*/ 1143000 h 2404533"/>
                <a:gd name="connsiteX22" fmla="*/ 1227667 w 2429933"/>
                <a:gd name="connsiteY22" fmla="*/ 1176866 h 2404533"/>
                <a:gd name="connsiteX23" fmla="*/ 1270000 w 2429933"/>
                <a:gd name="connsiteY23" fmla="*/ 1236133 h 2404533"/>
                <a:gd name="connsiteX24" fmla="*/ 1185333 w 2429933"/>
                <a:gd name="connsiteY24" fmla="*/ 1380066 h 2404533"/>
                <a:gd name="connsiteX25" fmla="*/ 1151467 w 2429933"/>
                <a:gd name="connsiteY25" fmla="*/ 1490133 h 2404533"/>
                <a:gd name="connsiteX26" fmla="*/ 1185333 w 2429933"/>
                <a:gd name="connsiteY26" fmla="*/ 1591733 h 2404533"/>
                <a:gd name="connsiteX27" fmla="*/ 1244600 w 2429933"/>
                <a:gd name="connsiteY27" fmla="*/ 1701800 h 2404533"/>
                <a:gd name="connsiteX28" fmla="*/ 1380067 w 2429933"/>
                <a:gd name="connsiteY28" fmla="*/ 1752600 h 2404533"/>
                <a:gd name="connsiteX29" fmla="*/ 1515533 w 2429933"/>
                <a:gd name="connsiteY29" fmla="*/ 1811866 h 2404533"/>
                <a:gd name="connsiteX30" fmla="*/ 1515533 w 2429933"/>
                <a:gd name="connsiteY30" fmla="*/ 1913466 h 2404533"/>
                <a:gd name="connsiteX31" fmla="*/ 1667933 w 2429933"/>
                <a:gd name="connsiteY31" fmla="*/ 2048933 h 2404533"/>
                <a:gd name="connsiteX32" fmla="*/ 1845733 w 2429933"/>
                <a:gd name="connsiteY32" fmla="*/ 2099733 h 2404533"/>
                <a:gd name="connsiteX33" fmla="*/ 1964267 w 2429933"/>
                <a:gd name="connsiteY33" fmla="*/ 2209800 h 2404533"/>
                <a:gd name="connsiteX34" fmla="*/ 2167467 w 2429933"/>
                <a:gd name="connsiteY34" fmla="*/ 2286000 h 2404533"/>
                <a:gd name="connsiteX35" fmla="*/ 2429933 w 2429933"/>
                <a:gd name="connsiteY35" fmla="*/ 2404533 h 240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29933" h="2404533">
                  <a:moveTo>
                    <a:pt x="0" y="0"/>
                  </a:moveTo>
                  <a:lnTo>
                    <a:pt x="42333" y="84666"/>
                  </a:lnTo>
                  <a:cubicBezTo>
                    <a:pt x="56444" y="112888"/>
                    <a:pt x="53623" y="146755"/>
                    <a:pt x="84667" y="169333"/>
                  </a:cubicBezTo>
                  <a:cubicBezTo>
                    <a:pt x="115712" y="191911"/>
                    <a:pt x="196145" y="198966"/>
                    <a:pt x="228600" y="220133"/>
                  </a:cubicBezTo>
                  <a:cubicBezTo>
                    <a:pt x="261055" y="241300"/>
                    <a:pt x="273756" y="272344"/>
                    <a:pt x="279400" y="296333"/>
                  </a:cubicBezTo>
                  <a:cubicBezTo>
                    <a:pt x="285044" y="320322"/>
                    <a:pt x="262467" y="340077"/>
                    <a:pt x="262467" y="364066"/>
                  </a:cubicBezTo>
                  <a:cubicBezTo>
                    <a:pt x="262467" y="388055"/>
                    <a:pt x="244122" y="420510"/>
                    <a:pt x="279400" y="440266"/>
                  </a:cubicBezTo>
                  <a:cubicBezTo>
                    <a:pt x="314678" y="460022"/>
                    <a:pt x="474133" y="482600"/>
                    <a:pt x="474133" y="482600"/>
                  </a:cubicBezTo>
                  <a:cubicBezTo>
                    <a:pt x="526344" y="493889"/>
                    <a:pt x="563034" y="503767"/>
                    <a:pt x="592667" y="508000"/>
                  </a:cubicBezTo>
                  <a:cubicBezTo>
                    <a:pt x="622300" y="512233"/>
                    <a:pt x="629355" y="502356"/>
                    <a:pt x="651933" y="508000"/>
                  </a:cubicBezTo>
                  <a:cubicBezTo>
                    <a:pt x="674511" y="513644"/>
                    <a:pt x="708377" y="517877"/>
                    <a:pt x="728133" y="541866"/>
                  </a:cubicBezTo>
                  <a:cubicBezTo>
                    <a:pt x="747889" y="565855"/>
                    <a:pt x="738011" y="630766"/>
                    <a:pt x="770467" y="651933"/>
                  </a:cubicBezTo>
                  <a:cubicBezTo>
                    <a:pt x="802923" y="673100"/>
                    <a:pt x="894645" y="657577"/>
                    <a:pt x="922867" y="668866"/>
                  </a:cubicBezTo>
                  <a:cubicBezTo>
                    <a:pt x="951089" y="680155"/>
                    <a:pt x="945445" y="709788"/>
                    <a:pt x="939800" y="719666"/>
                  </a:cubicBezTo>
                  <a:cubicBezTo>
                    <a:pt x="934156" y="729544"/>
                    <a:pt x="901700" y="716844"/>
                    <a:pt x="889000" y="728133"/>
                  </a:cubicBezTo>
                  <a:cubicBezTo>
                    <a:pt x="876300" y="739422"/>
                    <a:pt x="848078" y="767645"/>
                    <a:pt x="863600" y="787400"/>
                  </a:cubicBezTo>
                  <a:cubicBezTo>
                    <a:pt x="879122" y="807156"/>
                    <a:pt x="951089" y="824088"/>
                    <a:pt x="982133" y="846666"/>
                  </a:cubicBezTo>
                  <a:cubicBezTo>
                    <a:pt x="1013177" y="869244"/>
                    <a:pt x="1044223" y="901699"/>
                    <a:pt x="1049867" y="922866"/>
                  </a:cubicBezTo>
                  <a:cubicBezTo>
                    <a:pt x="1055511" y="944033"/>
                    <a:pt x="1016000" y="955322"/>
                    <a:pt x="1016000" y="973666"/>
                  </a:cubicBezTo>
                  <a:cubicBezTo>
                    <a:pt x="1016000" y="992010"/>
                    <a:pt x="1047045" y="1016000"/>
                    <a:pt x="1049867" y="1032933"/>
                  </a:cubicBezTo>
                  <a:cubicBezTo>
                    <a:pt x="1052689" y="1049866"/>
                    <a:pt x="1025878" y="1056922"/>
                    <a:pt x="1032933" y="1075266"/>
                  </a:cubicBezTo>
                  <a:cubicBezTo>
                    <a:pt x="1039989" y="1093611"/>
                    <a:pt x="1059744" y="1126067"/>
                    <a:pt x="1092200" y="1143000"/>
                  </a:cubicBezTo>
                  <a:cubicBezTo>
                    <a:pt x="1124656" y="1159933"/>
                    <a:pt x="1198034" y="1161344"/>
                    <a:pt x="1227667" y="1176866"/>
                  </a:cubicBezTo>
                  <a:cubicBezTo>
                    <a:pt x="1257300" y="1192388"/>
                    <a:pt x="1277056" y="1202266"/>
                    <a:pt x="1270000" y="1236133"/>
                  </a:cubicBezTo>
                  <a:cubicBezTo>
                    <a:pt x="1262944" y="1270000"/>
                    <a:pt x="1205089" y="1337733"/>
                    <a:pt x="1185333" y="1380066"/>
                  </a:cubicBezTo>
                  <a:cubicBezTo>
                    <a:pt x="1165578" y="1422399"/>
                    <a:pt x="1151467" y="1454855"/>
                    <a:pt x="1151467" y="1490133"/>
                  </a:cubicBezTo>
                  <a:cubicBezTo>
                    <a:pt x="1151467" y="1525411"/>
                    <a:pt x="1169811" y="1556455"/>
                    <a:pt x="1185333" y="1591733"/>
                  </a:cubicBezTo>
                  <a:cubicBezTo>
                    <a:pt x="1200855" y="1627011"/>
                    <a:pt x="1212144" y="1674989"/>
                    <a:pt x="1244600" y="1701800"/>
                  </a:cubicBezTo>
                  <a:cubicBezTo>
                    <a:pt x="1277056" y="1728611"/>
                    <a:pt x="1334912" y="1734256"/>
                    <a:pt x="1380067" y="1752600"/>
                  </a:cubicBezTo>
                  <a:cubicBezTo>
                    <a:pt x="1425222" y="1770944"/>
                    <a:pt x="1492955" y="1785055"/>
                    <a:pt x="1515533" y="1811866"/>
                  </a:cubicBezTo>
                  <a:cubicBezTo>
                    <a:pt x="1538111" y="1838677"/>
                    <a:pt x="1490133" y="1873955"/>
                    <a:pt x="1515533" y="1913466"/>
                  </a:cubicBezTo>
                  <a:cubicBezTo>
                    <a:pt x="1540933" y="1952977"/>
                    <a:pt x="1612900" y="2017889"/>
                    <a:pt x="1667933" y="2048933"/>
                  </a:cubicBezTo>
                  <a:cubicBezTo>
                    <a:pt x="1722966" y="2079977"/>
                    <a:pt x="1796344" y="2072922"/>
                    <a:pt x="1845733" y="2099733"/>
                  </a:cubicBezTo>
                  <a:cubicBezTo>
                    <a:pt x="1895122" y="2126544"/>
                    <a:pt x="1910645" y="2178756"/>
                    <a:pt x="1964267" y="2209800"/>
                  </a:cubicBezTo>
                  <a:cubicBezTo>
                    <a:pt x="2017889" y="2240844"/>
                    <a:pt x="2089856" y="2253545"/>
                    <a:pt x="2167467" y="2286000"/>
                  </a:cubicBezTo>
                  <a:cubicBezTo>
                    <a:pt x="2245078" y="2318455"/>
                    <a:pt x="2337505" y="2361494"/>
                    <a:pt x="2429933" y="2404533"/>
                  </a:cubicBezTo>
                </a:path>
              </a:pathLst>
            </a:cu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ectangle 36">
            <a:extLst>
              <a:ext uri="{FF2B5EF4-FFF2-40B4-BE49-F238E27FC236}">
                <a16:creationId xmlns:a16="http://schemas.microsoft.com/office/drawing/2014/main" id="{44ACEDB3-5B10-4438-BB0E-949B7DBB91FF}"/>
              </a:ext>
            </a:extLst>
          </p:cNvPr>
          <p:cNvSpPr/>
          <p:nvPr/>
        </p:nvSpPr>
        <p:spPr>
          <a:xfrm>
            <a:off x="-18695" y="0"/>
            <a:ext cx="1524000" cy="6861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C1FADB94-63C2-4110-9EFE-D501C4D7118B}"/>
              </a:ext>
            </a:extLst>
          </p:cNvPr>
          <p:cNvSpPr/>
          <p:nvPr/>
        </p:nvSpPr>
        <p:spPr>
          <a:xfrm>
            <a:off x="10646856" y="-3460"/>
            <a:ext cx="1561390" cy="6861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Slide Number Placeholder 3">
            <a:extLst>
              <a:ext uri="{FF2B5EF4-FFF2-40B4-BE49-F238E27FC236}">
                <a16:creationId xmlns:a16="http://schemas.microsoft.com/office/drawing/2014/main" id="{7D0154AE-758A-4076-9B8C-0D8101052648}"/>
              </a:ext>
            </a:extLst>
          </p:cNvPr>
          <p:cNvSpPr txBox="1">
            <a:spLocks/>
          </p:cNvSpPr>
          <p:nvPr/>
        </p:nvSpPr>
        <p:spPr>
          <a:xfrm>
            <a:off x="11498794" y="6487795"/>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5</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918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54287F-4679-43B9-8646-BF0BDEFE5267}"/>
              </a:ext>
            </a:extLst>
          </p:cNvPr>
          <p:cNvSpPr/>
          <p:nvPr/>
        </p:nvSpPr>
        <p:spPr>
          <a:xfrm>
            <a:off x="-73890" y="-83127"/>
            <a:ext cx="12265890" cy="6949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p:cNvGrpSpPr/>
          <p:nvPr/>
        </p:nvGrpSpPr>
        <p:grpSpPr>
          <a:xfrm>
            <a:off x="56185" y="6546439"/>
            <a:ext cx="3773627" cy="348813"/>
            <a:chOff x="4364160" y="6502376"/>
            <a:chExt cx="3773627" cy="348813"/>
          </a:xfrm>
        </p:grpSpPr>
        <p:sp>
          <p:nvSpPr>
            <p:cNvPr id="5" name="TextBox 4"/>
            <p:cNvSpPr txBox="1"/>
            <p:nvPr/>
          </p:nvSpPr>
          <p:spPr>
            <a:xfrm>
              <a:off x="4969932" y="6502376"/>
              <a:ext cx="3167855" cy="348813"/>
            </a:xfrm>
            <a:prstGeom prst="rect">
              <a:avLst/>
            </a:prstGeom>
            <a:noFill/>
          </p:spPr>
          <p:txBody>
            <a:bodyPr wrap="none" rtlCol="0">
              <a:spAutoFit/>
            </a:bodyPr>
            <a:lstStyle/>
            <a:p>
              <a:pPr>
                <a:lnSpc>
                  <a:spcPts val="1000"/>
                </a:lnSpc>
              </a:pPr>
              <a:r>
                <a:rPr lang="en-US" sz="900" dirty="0">
                  <a:solidFill>
                    <a:srgbClr val="006600"/>
                  </a:solidFill>
                </a:rPr>
                <a:t>USEPA Office of Research and Development</a:t>
              </a:r>
            </a:p>
            <a:p>
              <a:pPr>
                <a:lnSpc>
                  <a:spcPts val="1000"/>
                </a:lnSpc>
              </a:pPr>
              <a:r>
                <a:rPr lang="en-US" sz="900" dirty="0">
                  <a:solidFill>
                    <a:srgbClr val="006600"/>
                  </a:solidFill>
                </a:rPr>
                <a:t>National Health and Environmental Effects Research Laboratory</a:t>
              </a:r>
            </a:p>
          </p:txBody>
        </p:sp>
        <p:sp>
          <p:nvSpPr>
            <p:cNvPr id="7" name="Rectangle 6"/>
            <p:cNvSpPr/>
            <p:nvPr/>
          </p:nvSpPr>
          <p:spPr>
            <a:xfrm>
              <a:off x="4364160" y="6554911"/>
              <a:ext cx="660400" cy="22688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1"/>
          <p:cNvSpPr>
            <a:spLocks noGrp="1"/>
          </p:cNvSpPr>
          <p:nvPr>
            <p:ph type="sldNum" sz="quarter" idx="12"/>
          </p:nvPr>
        </p:nvSpPr>
        <p:spPr>
          <a:xfrm>
            <a:off x="33865" y="6537036"/>
            <a:ext cx="359019" cy="330200"/>
          </a:xfrm>
        </p:spPr>
        <p:txBody>
          <a:bodyPr/>
          <a:lstStyle/>
          <a:p>
            <a:fld id="{7D0FE3BB-A57F-44CC-84D9-F1BE0492B3AF}" type="slidenum">
              <a:rPr lang="en-US" smtClean="0">
                <a:solidFill>
                  <a:schemeClr val="bg1"/>
                </a:solidFill>
              </a:rPr>
              <a:pPr/>
              <a:t>6</a:t>
            </a:fld>
            <a:endParaRPr lang="en-US"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588740984"/>
              </p:ext>
            </p:extLst>
          </p:nvPr>
        </p:nvGraphicFramePr>
        <p:xfrm>
          <a:off x="1803400" y="351550"/>
          <a:ext cx="8619065" cy="6187440"/>
        </p:xfrm>
        <a:graphic>
          <a:graphicData uri="http://schemas.openxmlformats.org/drawingml/2006/table">
            <a:tbl>
              <a:tblPr firstRow="1" bandRow="1">
                <a:tableStyleId>{5C22544A-7EE6-4342-B048-85BDC9FD1C3A}</a:tableStyleId>
              </a:tblPr>
              <a:tblGrid>
                <a:gridCol w="3803074">
                  <a:extLst>
                    <a:ext uri="{9D8B030D-6E8A-4147-A177-3AD203B41FA5}">
                      <a16:colId xmlns:a16="http://schemas.microsoft.com/office/drawing/2014/main" val="20000"/>
                    </a:ext>
                  </a:extLst>
                </a:gridCol>
                <a:gridCol w="4815991">
                  <a:extLst>
                    <a:ext uri="{9D8B030D-6E8A-4147-A177-3AD203B41FA5}">
                      <a16:colId xmlns:a16="http://schemas.microsoft.com/office/drawing/2014/main" val="20001"/>
                    </a:ext>
                  </a:extLst>
                </a:gridCol>
              </a:tblGrid>
              <a:tr h="370840">
                <a:tc>
                  <a:txBody>
                    <a:bodyPr/>
                    <a:lstStyle/>
                    <a:p>
                      <a:r>
                        <a:rPr lang="en-US" sz="3600" dirty="0"/>
                        <a:t>Mashel Watershed Land</a:t>
                      </a:r>
                      <a:r>
                        <a:rPr lang="en-US" sz="3600" baseline="0" dirty="0"/>
                        <a:t> Owners</a:t>
                      </a:r>
                      <a:endParaRPr lang="en-US" sz="3600" dirty="0"/>
                    </a:p>
                  </a:txBody>
                  <a:tcPr/>
                </a:tc>
                <a:tc>
                  <a:txBody>
                    <a:bodyPr/>
                    <a:lstStyle/>
                    <a:p>
                      <a:r>
                        <a:rPr lang="en-US" sz="3600" dirty="0"/>
                        <a:t>                             Objectives</a:t>
                      </a:r>
                      <a:r>
                        <a:rPr lang="en-US" sz="3600" baseline="0" dirty="0"/>
                        <a:t>            </a:t>
                      </a:r>
                      <a:endParaRPr lang="en-US" sz="3600" dirty="0"/>
                    </a:p>
                  </a:txBody>
                  <a:tcPr/>
                </a:tc>
                <a:extLst>
                  <a:ext uri="{0D108BD9-81ED-4DB2-BD59-A6C34878D82A}">
                    <a16:rowId xmlns:a16="http://schemas.microsoft.com/office/drawing/2014/main" val="10000"/>
                  </a:ext>
                </a:extLst>
              </a:tr>
              <a:tr h="370840">
                <a:tc>
                  <a:txBody>
                    <a:bodyPr/>
                    <a:lstStyle/>
                    <a:p>
                      <a:r>
                        <a:rPr lang="en-US" sz="3200" b="1" dirty="0"/>
                        <a:t>Forest</a:t>
                      </a:r>
                      <a:r>
                        <a:rPr lang="en-US" sz="3200" b="1" baseline="0" dirty="0"/>
                        <a:t> Industry</a:t>
                      </a:r>
                      <a:endParaRPr lang="en-US" sz="3200" b="1" dirty="0"/>
                    </a:p>
                  </a:txBody>
                  <a:tcPr/>
                </a:tc>
                <a:tc>
                  <a:txBody>
                    <a:bodyPr/>
                    <a:lstStyle/>
                    <a:p>
                      <a:r>
                        <a:rPr lang="en-US" sz="3000" dirty="0"/>
                        <a:t>Forest products, profit, conservation easements</a:t>
                      </a:r>
                    </a:p>
                  </a:txBody>
                  <a:tcPr/>
                </a:tc>
                <a:extLst>
                  <a:ext uri="{0D108BD9-81ED-4DB2-BD59-A6C34878D82A}">
                    <a16:rowId xmlns:a16="http://schemas.microsoft.com/office/drawing/2014/main" val="10001"/>
                  </a:ext>
                </a:extLst>
              </a:tr>
              <a:tr h="370840">
                <a:tc>
                  <a:txBody>
                    <a:bodyPr/>
                    <a:lstStyle/>
                    <a:p>
                      <a:r>
                        <a:rPr lang="en-US" sz="3200" b="1" dirty="0"/>
                        <a:t>WA DNR:                Elbe State Forest</a:t>
                      </a:r>
                      <a:endParaRPr lang="en-US" sz="3200" b="1" baseline="0" dirty="0"/>
                    </a:p>
                  </a:txBody>
                  <a:tcPr/>
                </a:tc>
                <a:tc>
                  <a:txBody>
                    <a:bodyPr/>
                    <a:lstStyle/>
                    <a:p>
                      <a:r>
                        <a:rPr lang="en-US" sz="3000" dirty="0"/>
                        <a:t>Forest products, clean water, salmon, recreation</a:t>
                      </a:r>
                    </a:p>
                  </a:txBody>
                  <a:tcPr/>
                </a:tc>
                <a:extLst>
                  <a:ext uri="{0D108BD9-81ED-4DB2-BD59-A6C34878D82A}">
                    <a16:rowId xmlns:a16="http://schemas.microsoft.com/office/drawing/2014/main" val="10002"/>
                  </a:ext>
                </a:extLst>
              </a:tr>
              <a:tr h="370840">
                <a:tc>
                  <a:txBody>
                    <a:bodyPr/>
                    <a:lstStyle/>
                    <a:p>
                      <a:r>
                        <a:rPr lang="en-US" sz="3200" b="1" dirty="0"/>
                        <a:t>Nisqually Land Trust and </a:t>
                      </a:r>
                      <a:r>
                        <a:rPr lang="en-US" sz="3200" b="1" baseline="0" dirty="0"/>
                        <a:t>Community Forest</a:t>
                      </a:r>
                      <a:endParaRPr lang="en-US" sz="3200" b="1" dirty="0"/>
                    </a:p>
                  </a:txBody>
                  <a:tcPr/>
                </a:tc>
                <a:tc>
                  <a:txBody>
                    <a:bodyPr/>
                    <a:lstStyle/>
                    <a:p>
                      <a:r>
                        <a:rPr lang="en-US" sz="3000" dirty="0"/>
                        <a:t>Salmon, cultural traditions, sustainable forest-sector jobs, recreation, tourism,</a:t>
                      </a:r>
                      <a:r>
                        <a:rPr lang="en-US" sz="3000" baseline="0" dirty="0"/>
                        <a:t> </a:t>
                      </a:r>
                      <a:r>
                        <a:rPr lang="en-US" sz="3000" dirty="0"/>
                        <a:t>carbon sequestration</a:t>
                      </a:r>
                    </a:p>
                  </a:txBody>
                  <a:tcPr/>
                </a:tc>
                <a:extLst>
                  <a:ext uri="{0D108BD9-81ED-4DB2-BD59-A6C34878D82A}">
                    <a16:rowId xmlns:a16="http://schemas.microsoft.com/office/drawing/2014/main" val="10003"/>
                  </a:ext>
                </a:extLst>
              </a:tr>
              <a:tr h="370840">
                <a:tc>
                  <a:txBody>
                    <a:bodyPr/>
                    <a:lstStyle/>
                    <a:p>
                      <a:r>
                        <a:rPr lang="en-US" sz="3200" b="1" dirty="0"/>
                        <a:t>Town of Eatonville</a:t>
                      </a:r>
                    </a:p>
                  </a:txBody>
                  <a:tcPr/>
                </a:tc>
                <a:tc>
                  <a:txBody>
                    <a:bodyPr/>
                    <a:lstStyle/>
                    <a:p>
                      <a:r>
                        <a:rPr lang="en-US" sz="3000" dirty="0"/>
                        <a:t>Clean drinking water, flood control, recreation</a:t>
                      </a:r>
                    </a:p>
                  </a:txBody>
                  <a:tcPr/>
                </a:tc>
                <a:extLst>
                  <a:ext uri="{0D108BD9-81ED-4DB2-BD59-A6C34878D82A}">
                    <a16:rowId xmlns:a16="http://schemas.microsoft.com/office/drawing/2014/main" val="10004"/>
                  </a:ext>
                </a:extLst>
              </a:tr>
            </a:tbl>
          </a:graphicData>
        </a:graphic>
      </p:graphicFrame>
      <p:sp>
        <p:nvSpPr>
          <p:cNvPr id="9" name="Slide Number Placeholder 3">
            <a:extLst>
              <a:ext uri="{FF2B5EF4-FFF2-40B4-BE49-F238E27FC236}">
                <a16:creationId xmlns:a16="http://schemas.microsoft.com/office/drawing/2014/main" id="{76BEBCE4-B346-4260-A286-E146B916DDBA}"/>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6</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20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6"/>
          <p:cNvSpPr txBox="1">
            <a:spLocks noChangeArrowheads="1"/>
          </p:cNvSpPr>
          <p:nvPr/>
        </p:nvSpPr>
        <p:spPr bwMode="auto">
          <a:xfrm>
            <a:off x="1513114" y="58887"/>
            <a:ext cx="9144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358775" indent="-358775" algn="ctr">
              <a:lnSpc>
                <a:spcPts val="2000"/>
              </a:lnSpc>
              <a:defRPr b="1" i="1">
                <a:solidFill>
                  <a:srgbClr val="000090"/>
                </a:solidFill>
                <a:latin typeface="Arial" pitchFamily="34" charset="0"/>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pPr>
              <a:lnSpc>
                <a:spcPct val="100000"/>
              </a:lnSpc>
              <a:spcBef>
                <a:spcPts val="600"/>
              </a:spcBef>
            </a:pPr>
            <a:r>
              <a:rPr lang="en-US" altLang="en-US" sz="3000" i="0" dirty="0">
                <a:solidFill>
                  <a:schemeClr val="tx1"/>
                </a:solidFill>
              </a:rPr>
              <a:t>Can models help identify strategies for balancing tradeoffs among diverse objectives?</a:t>
            </a:r>
          </a:p>
        </p:txBody>
      </p:sp>
      <p:grpSp>
        <p:nvGrpSpPr>
          <p:cNvPr id="31" name="Group 30"/>
          <p:cNvGrpSpPr/>
          <p:nvPr/>
        </p:nvGrpSpPr>
        <p:grpSpPr>
          <a:xfrm>
            <a:off x="1759047" y="1118624"/>
            <a:ext cx="8591865" cy="5564106"/>
            <a:chOff x="235046" y="1118624"/>
            <a:chExt cx="8591865" cy="5564106"/>
          </a:xfrm>
        </p:grpSpPr>
        <p:grpSp>
          <p:nvGrpSpPr>
            <p:cNvPr id="25" name="Group 24"/>
            <p:cNvGrpSpPr/>
            <p:nvPr/>
          </p:nvGrpSpPr>
          <p:grpSpPr>
            <a:xfrm>
              <a:off x="235046" y="1118624"/>
              <a:ext cx="8591865" cy="5564106"/>
              <a:chOff x="235046" y="900904"/>
              <a:chExt cx="8591865" cy="5564106"/>
            </a:xfrm>
          </p:grpSpPr>
          <p:grpSp>
            <p:nvGrpSpPr>
              <p:cNvPr id="3" name="Group 2"/>
              <p:cNvGrpSpPr/>
              <p:nvPr/>
            </p:nvGrpSpPr>
            <p:grpSpPr>
              <a:xfrm>
                <a:off x="235046" y="900904"/>
                <a:ext cx="8591865" cy="5541804"/>
                <a:chOff x="333059" y="900903"/>
                <a:chExt cx="8591865" cy="5541804"/>
              </a:xfrm>
            </p:grpSpPr>
            <p:grpSp>
              <p:nvGrpSpPr>
                <p:cNvPr id="4" name="Group 1"/>
                <p:cNvGrpSpPr>
                  <a:grpSpLocks/>
                </p:cNvGrpSpPr>
                <p:nvPr/>
              </p:nvGrpSpPr>
              <p:grpSpPr bwMode="auto">
                <a:xfrm>
                  <a:off x="3151188" y="2688694"/>
                  <a:ext cx="2751137" cy="2301775"/>
                  <a:chOff x="3136106" y="2333549"/>
                  <a:chExt cx="2720644" cy="2370415"/>
                </a:xfrm>
              </p:grpSpPr>
              <p:pic>
                <p:nvPicPr>
                  <p:cNvPr id="20" name="Picture 7" descr="harvest operation"/>
                  <p:cNvPicPr>
                    <a:picLocks noChangeAspect="1" noChangeArrowheads="1"/>
                  </p:cNvPicPr>
                  <p:nvPr/>
                </p:nvPicPr>
                <p:blipFill>
                  <a:blip r:embed="rId3">
                    <a:extLst>
                      <a:ext uri="{28A0092B-C50C-407E-A947-70E740481C1C}">
                        <a14:useLocalDpi xmlns:a14="http://schemas.microsoft.com/office/drawing/2010/main" val="0"/>
                      </a:ext>
                    </a:extLst>
                  </a:blip>
                  <a:srcRect l="14732" t="-308" r="27660"/>
                  <a:stretch>
                    <a:fillRect/>
                  </a:stretch>
                </p:blipFill>
                <p:spPr bwMode="auto">
                  <a:xfrm>
                    <a:off x="3190082" y="2333549"/>
                    <a:ext cx="2666668" cy="2348103"/>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21" name="Text Box 8"/>
                  <p:cNvSpPr txBox="1">
                    <a:spLocks noChangeArrowheads="1"/>
                  </p:cNvSpPr>
                  <p:nvPr/>
                </p:nvSpPr>
                <p:spPr bwMode="auto">
                  <a:xfrm>
                    <a:off x="3136106" y="4545487"/>
                    <a:ext cx="2019908" cy="15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400" b="1" dirty="0">
                        <a:solidFill>
                          <a:schemeClr val="bg1"/>
                        </a:solidFill>
                      </a:rPr>
                      <a:t>http://johnsonmatel.com/2008octdec_files/October/Portland_Oct17/hills.jpg</a:t>
                    </a:r>
                  </a:p>
                </p:txBody>
              </p:sp>
            </p:grpSp>
            <p:sp>
              <p:nvSpPr>
                <p:cNvPr id="5" name="Text Box 10"/>
                <p:cNvSpPr txBox="1">
                  <a:spLocks noChangeArrowheads="1"/>
                </p:cNvSpPr>
                <p:nvPr/>
              </p:nvSpPr>
              <p:spPr bwMode="auto">
                <a:xfrm>
                  <a:off x="3363729" y="2817958"/>
                  <a:ext cx="2318656" cy="461665"/>
                </a:xfrm>
                <a:prstGeom prst="rect">
                  <a:avLst/>
                </a:prstGeom>
                <a:solidFill>
                  <a:schemeClr val="tx1"/>
                </a:solidFill>
                <a:ln w="19050">
                  <a:solidFill>
                    <a:schemeClr val="tx1"/>
                  </a:solidFill>
                  <a:miter lim="800000"/>
                  <a:headEnd/>
                  <a:tailEnd type="none" w="lg" len="med"/>
                </a:ln>
              </p:spPr>
              <p:txBody>
                <a:bodyPr wrap="square">
                  <a:spAutoFit/>
                </a:bodyPr>
                <a:lstStyle>
                  <a:defPPr>
                    <a:defRPr lang="en-US"/>
                  </a:defPPr>
                  <a:lvl1pPr algn="ctr">
                    <a:defRPr b="1">
                      <a:solidFill>
                        <a:srgbClr val="FFFFFF"/>
                      </a:solidFill>
                      <a:latin typeface="Calibri" pitchFamily="34" charset="0"/>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r>
                    <a:rPr lang="en-US" altLang="en-US" sz="2400" dirty="0"/>
                    <a:t>forest products </a:t>
                  </a:r>
                </a:p>
              </p:txBody>
            </p:sp>
            <p:sp>
              <p:nvSpPr>
                <p:cNvPr id="6" name="Text Box 11"/>
                <p:cNvSpPr txBox="1">
                  <a:spLocks noChangeArrowheads="1"/>
                </p:cNvSpPr>
                <p:nvPr/>
              </p:nvSpPr>
              <p:spPr bwMode="auto">
                <a:xfrm>
                  <a:off x="4937125" y="4698470"/>
                  <a:ext cx="108395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700" dirty="0"/>
                    <a:t>knowledge.allianz.com</a:t>
                  </a:r>
                </a:p>
              </p:txBody>
            </p:sp>
            <p:grpSp>
              <p:nvGrpSpPr>
                <p:cNvPr id="7" name="Group 19"/>
                <p:cNvGrpSpPr>
                  <a:grpSpLocks/>
                </p:cNvGrpSpPr>
                <p:nvPr/>
              </p:nvGrpSpPr>
              <p:grpSpPr bwMode="auto">
                <a:xfrm>
                  <a:off x="3059113" y="1417445"/>
                  <a:ext cx="2828925" cy="4853902"/>
                  <a:chOff x="1927" y="844"/>
                  <a:chExt cx="1782" cy="2928"/>
                </a:xfrm>
              </p:grpSpPr>
              <p:sp>
                <p:nvSpPr>
                  <p:cNvPr id="14" name="AutoShape 20"/>
                  <p:cNvSpPr>
                    <a:spLocks noChangeArrowheads="1"/>
                  </p:cNvSpPr>
                  <p:nvPr/>
                </p:nvSpPr>
                <p:spPr bwMode="auto">
                  <a:xfrm>
                    <a:off x="3128" y="1124"/>
                    <a:ext cx="581" cy="4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2417 w 21600"/>
                      <a:gd name="T13" fmla="*/ 2899 h 21600"/>
                      <a:gd name="T14" fmla="*/ 18217 w 21600"/>
                      <a:gd name="T15" fmla="*/ 923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66FF"/>
                  </a:solidFill>
                  <a:ln w="9525">
                    <a:solidFill>
                      <a:schemeClr val="tx1"/>
                    </a:solidFill>
                    <a:miter lim="800000"/>
                    <a:headEnd/>
                    <a:tailEnd/>
                  </a:ln>
                </p:spPr>
                <p:txBody>
                  <a:bodyPr wrap="none" anchor="ctr"/>
                  <a:lstStyle/>
                  <a:p>
                    <a:endParaRPr lang="en-US" dirty="0"/>
                  </a:p>
                </p:txBody>
              </p:sp>
              <p:sp>
                <p:nvSpPr>
                  <p:cNvPr id="15" name="AutoShape 21"/>
                  <p:cNvSpPr>
                    <a:spLocks noChangeArrowheads="1"/>
                  </p:cNvSpPr>
                  <p:nvPr/>
                </p:nvSpPr>
                <p:spPr bwMode="auto">
                  <a:xfrm rot="10800000">
                    <a:off x="1927" y="3010"/>
                    <a:ext cx="581" cy="4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2417 w 21600"/>
                      <a:gd name="T13" fmla="*/ 2899 h 21600"/>
                      <a:gd name="T14" fmla="*/ 18217 w 21600"/>
                      <a:gd name="T15" fmla="*/ 923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66FF"/>
                  </a:solidFill>
                  <a:ln w="9525">
                    <a:solidFill>
                      <a:schemeClr val="tx1"/>
                    </a:solidFill>
                    <a:miter lim="800000"/>
                    <a:headEnd/>
                    <a:tailEnd/>
                  </a:ln>
                </p:spPr>
                <p:txBody>
                  <a:bodyPr wrap="none" anchor="ctr"/>
                  <a:lstStyle/>
                  <a:p>
                    <a:endParaRPr lang="en-US" dirty="0"/>
                  </a:p>
                </p:txBody>
              </p:sp>
              <p:sp>
                <p:nvSpPr>
                  <p:cNvPr id="16" name="AutoShape 22"/>
                  <p:cNvSpPr>
                    <a:spLocks noChangeArrowheads="1"/>
                  </p:cNvSpPr>
                  <p:nvPr/>
                </p:nvSpPr>
                <p:spPr bwMode="auto">
                  <a:xfrm rot="10800000" flipH="1">
                    <a:off x="3120" y="3028"/>
                    <a:ext cx="581" cy="4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2417 w 21600"/>
                      <a:gd name="T13" fmla="*/ 2899 h 21600"/>
                      <a:gd name="T14" fmla="*/ 18217 w 21600"/>
                      <a:gd name="T15" fmla="*/ 923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66FF"/>
                  </a:solidFill>
                  <a:ln w="9525">
                    <a:solidFill>
                      <a:schemeClr val="tx1"/>
                    </a:solidFill>
                    <a:miter lim="800000"/>
                    <a:headEnd/>
                    <a:tailEnd/>
                  </a:ln>
                </p:spPr>
                <p:txBody>
                  <a:bodyPr wrap="none" anchor="ctr"/>
                  <a:lstStyle/>
                  <a:p>
                    <a:endParaRPr lang="en-US" dirty="0"/>
                  </a:p>
                </p:txBody>
              </p:sp>
              <p:sp>
                <p:nvSpPr>
                  <p:cNvPr id="17" name="AutoShape 23"/>
                  <p:cNvSpPr>
                    <a:spLocks noChangeArrowheads="1"/>
                  </p:cNvSpPr>
                  <p:nvPr/>
                </p:nvSpPr>
                <p:spPr bwMode="auto">
                  <a:xfrm flipH="1">
                    <a:off x="2029" y="1130"/>
                    <a:ext cx="581" cy="4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2417 w 21600"/>
                      <a:gd name="T13" fmla="*/ 2899 h 21600"/>
                      <a:gd name="T14" fmla="*/ 18217 w 21600"/>
                      <a:gd name="T15" fmla="*/ 9230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66FF"/>
                  </a:solidFill>
                  <a:ln w="9525">
                    <a:solidFill>
                      <a:schemeClr val="tx1"/>
                    </a:solidFill>
                    <a:miter lim="800000"/>
                    <a:headEnd/>
                    <a:tailEnd/>
                  </a:ln>
                </p:spPr>
                <p:txBody>
                  <a:bodyPr wrap="none" anchor="ctr"/>
                  <a:lstStyle/>
                  <a:p>
                    <a:endParaRPr lang="en-US" dirty="0"/>
                  </a:p>
                </p:txBody>
              </p:sp>
              <p:sp>
                <p:nvSpPr>
                  <p:cNvPr id="18" name="Text Box 24"/>
                  <p:cNvSpPr txBox="1">
                    <a:spLocks noChangeArrowheads="1"/>
                  </p:cNvSpPr>
                  <p:nvPr/>
                </p:nvSpPr>
                <p:spPr bwMode="auto">
                  <a:xfrm>
                    <a:off x="2151" y="3419"/>
                    <a:ext cx="1435"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3200" b="1" dirty="0"/>
                      <a:t>Tradeoffs?</a:t>
                    </a:r>
                  </a:p>
                </p:txBody>
              </p:sp>
              <p:sp>
                <p:nvSpPr>
                  <p:cNvPr id="19" name="Text Box 25"/>
                  <p:cNvSpPr txBox="1">
                    <a:spLocks noChangeArrowheads="1"/>
                  </p:cNvSpPr>
                  <p:nvPr/>
                </p:nvSpPr>
                <p:spPr bwMode="auto">
                  <a:xfrm>
                    <a:off x="2146" y="844"/>
                    <a:ext cx="1435"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3200" b="1" dirty="0"/>
                      <a:t>Tradeoffs?</a:t>
                    </a:r>
                  </a:p>
                </p:txBody>
              </p:sp>
            </p:grpSp>
            <p:pic>
              <p:nvPicPr>
                <p:cNvPr id="8" name="Picture 3"/>
                <p:cNvPicPr>
                  <a:picLocks noChangeAspect="1"/>
                </p:cNvPicPr>
                <p:nvPr/>
              </p:nvPicPr>
              <p:blipFill>
                <a:blip r:embed="rId4">
                  <a:extLst>
                    <a:ext uri="{28A0092B-C50C-407E-A947-70E740481C1C}">
                      <a14:useLocalDpi xmlns:a14="http://schemas.microsoft.com/office/drawing/2010/main" val="0"/>
                    </a:ext>
                  </a:extLst>
                </a:blip>
                <a:srcRect l="1433" t="1685" r="62955" b="47879"/>
                <a:stretch>
                  <a:fillRect/>
                </a:stretch>
              </p:blipFill>
              <p:spPr bwMode="auto">
                <a:xfrm>
                  <a:off x="6215741" y="937681"/>
                  <a:ext cx="2709183" cy="2697163"/>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3"/>
                <p:cNvPicPr>
                  <a:picLocks noChangeAspect="1"/>
                </p:cNvPicPr>
                <p:nvPr/>
              </p:nvPicPr>
              <p:blipFill rotWithShape="1">
                <a:blip r:embed="rId4">
                  <a:extLst>
                    <a:ext uri="{28A0092B-C50C-407E-A947-70E740481C1C}">
                      <a14:useLocalDpi xmlns:a14="http://schemas.microsoft.com/office/drawing/2010/main" val="0"/>
                    </a:ext>
                  </a:extLst>
                </a:blip>
                <a:srcRect l="27881" t="55447" r="45793" b="966"/>
                <a:stretch/>
              </p:blipFill>
              <p:spPr bwMode="auto">
                <a:xfrm>
                  <a:off x="333059" y="3608830"/>
                  <a:ext cx="2519001" cy="2833877"/>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33059" y="900903"/>
                  <a:ext cx="2519001" cy="2614368"/>
                  <a:chOff x="333059" y="884278"/>
                  <a:chExt cx="2519001" cy="2614368"/>
                </a:xfrm>
              </p:grpSpPr>
              <p:pic>
                <p:nvPicPr>
                  <p:cNvPr id="12" name="Picture 11" descr="salmon.jpg"/>
                  <p:cNvPicPr>
                    <a:picLocks noChangeAspect="1"/>
                  </p:cNvPicPr>
                  <p:nvPr/>
                </p:nvPicPr>
                <p:blipFill rotWithShape="1">
                  <a:blip r:embed="rId5" cstate="print"/>
                  <a:srcRect l="2071" t="10083" r="1440" b="3839"/>
                  <a:stretch/>
                </p:blipFill>
                <p:spPr>
                  <a:xfrm>
                    <a:off x="333059" y="884278"/>
                    <a:ext cx="2519001" cy="2614368"/>
                  </a:xfrm>
                  <a:prstGeom prst="rect">
                    <a:avLst/>
                  </a:prstGeom>
                  <a:ln>
                    <a:solidFill>
                      <a:schemeClr val="tx1"/>
                    </a:solidFill>
                  </a:ln>
                </p:spPr>
              </p:pic>
              <p:sp>
                <p:nvSpPr>
                  <p:cNvPr id="13" name="Text Box 10"/>
                  <p:cNvSpPr txBox="1">
                    <a:spLocks noChangeArrowheads="1"/>
                  </p:cNvSpPr>
                  <p:nvPr/>
                </p:nvSpPr>
                <p:spPr bwMode="auto">
                  <a:xfrm>
                    <a:off x="542912" y="2941123"/>
                    <a:ext cx="2037005" cy="461665"/>
                  </a:xfrm>
                  <a:prstGeom prst="rect">
                    <a:avLst/>
                  </a:prstGeom>
                  <a:solidFill>
                    <a:schemeClr val="tx1"/>
                  </a:solidFill>
                  <a:ln w="19050">
                    <a:solidFill>
                      <a:schemeClr val="tx1"/>
                    </a:solidFill>
                    <a:miter lim="800000"/>
                    <a:headEnd/>
                    <a:tailEnd type="none" w="lg" len="med"/>
                  </a:ln>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dirty="0">
                        <a:solidFill>
                          <a:srgbClr val="FFFFFF"/>
                        </a:solidFill>
                        <a:latin typeface="Calibri" pitchFamily="34" charset="0"/>
                      </a:rPr>
                      <a:t>fish &amp; wildlife</a:t>
                    </a:r>
                  </a:p>
                </p:txBody>
              </p:sp>
            </p:grpSp>
            <p:sp>
              <p:nvSpPr>
                <p:cNvPr id="11" name="Text Box 10"/>
                <p:cNvSpPr txBox="1">
                  <a:spLocks noChangeArrowheads="1"/>
                </p:cNvSpPr>
                <p:nvPr/>
              </p:nvSpPr>
              <p:spPr bwMode="auto">
                <a:xfrm>
                  <a:off x="6284172" y="3092542"/>
                  <a:ext cx="2539215" cy="461665"/>
                </a:xfrm>
                <a:prstGeom prst="rect">
                  <a:avLst/>
                </a:prstGeom>
                <a:solidFill>
                  <a:schemeClr val="tx1"/>
                </a:solidFill>
                <a:ln w="19050">
                  <a:solidFill>
                    <a:schemeClr val="tx1"/>
                  </a:solidFill>
                  <a:miter lim="800000"/>
                  <a:headEnd/>
                  <a:tailEnd type="none" w="lg" len="med"/>
                </a:ln>
              </p:spPr>
              <p:txBody>
                <a:bodyPr wrap="square">
                  <a:spAutoFit/>
                </a:bodyPr>
                <a:lstStyle>
                  <a:defPPr>
                    <a:defRPr lang="en-US"/>
                  </a:defPPr>
                  <a:lvl1pPr algn="ctr">
                    <a:defRPr b="1">
                      <a:solidFill>
                        <a:srgbClr val="FFFFFF"/>
                      </a:solidFill>
                      <a:latin typeface="Calibri" pitchFamily="34" charset="0"/>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r>
                    <a:rPr lang="en-US" altLang="en-US" sz="2400" dirty="0"/>
                    <a:t>clean water</a:t>
                  </a:r>
                </a:p>
              </p:txBody>
            </p:sp>
          </p:grpSp>
          <p:pic>
            <p:nvPicPr>
              <p:cNvPr id="22" name="Picture 21"/>
              <p:cNvPicPr>
                <a:picLocks noChangeAspect="1"/>
              </p:cNvPicPr>
              <p:nvPr/>
            </p:nvPicPr>
            <p:blipFill>
              <a:blip r:embed="rId6"/>
              <a:stretch>
                <a:fillRect/>
              </a:stretch>
            </p:blipFill>
            <p:spPr>
              <a:xfrm>
                <a:off x="6117728" y="3813469"/>
                <a:ext cx="2709183" cy="2651541"/>
              </a:xfrm>
              <a:prstGeom prst="rect">
                <a:avLst/>
              </a:prstGeom>
              <a:ln>
                <a:solidFill>
                  <a:schemeClr val="tx1"/>
                </a:solidFill>
              </a:ln>
            </p:spPr>
          </p:pic>
        </p:grpSp>
        <p:sp>
          <p:nvSpPr>
            <p:cNvPr id="23" name="Text Box 10"/>
            <p:cNvSpPr txBox="1">
              <a:spLocks noChangeArrowheads="1"/>
            </p:cNvSpPr>
            <p:nvPr/>
          </p:nvSpPr>
          <p:spPr bwMode="auto">
            <a:xfrm>
              <a:off x="6262361" y="6161283"/>
              <a:ext cx="2427072" cy="461665"/>
            </a:xfrm>
            <a:prstGeom prst="rect">
              <a:avLst/>
            </a:prstGeom>
            <a:solidFill>
              <a:schemeClr val="tx1"/>
            </a:solidFill>
            <a:ln w="19050">
              <a:solidFill>
                <a:schemeClr val="tx1"/>
              </a:solidFill>
              <a:miter lim="800000"/>
              <a:headEnd/>
              <a:tailEnd type="none" w="lg" len="med"/>
            </a:ln>
          </p:spPr>
          <p:txBody>
            <a:bodyPr wrap="square">
              <a:spAutoFit/>
            </a:bodyPr>
            <a:lstStyle>
              <a:defPPr>
                <a:defRPr lang="en-US"/>
              </a:defPPr>
              <a:lvl1pPr algn="ctr">
                <a:defRPr b="1">
                  <a:solidFill>
                    <a:srgbClr val="FFFFFF"/>
                  </a:solidFill>
                  <a:latin typeface="Calibri" pitchFamily="34" charset="0"/>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r>
                <a:rPr lang="en-US" altLang="en-US" sz="2400" dirty="0"/>
                <a:t>flood prevention</a:t>
              </a:r>
            </a:p>
          </p:txBody>
        </p:sp>
        <p:sp>
          <p:nvSpPr>
            <p:cNvPr id="30" name="Text Box 10"/>
            <p:cNvSpPr txBox="1">
              <a:spLocks noChangeArrowheads="1"/>
            </p:cNvSpPr>
            <p:nvPr/>
          </p:nvSpPr>
          <p:spPr bwMode="auto">
            <a:xfrm>
              <a:off x="523716" y="5112182"/>
              <a:ext cx="2013864" cy="830997"/>
            </a:xfrm>
            <a:prstGeom prst="rect">
              <a:avLst/>
            </a:prstGeom>
            <a:solidFill>
              <a:schemeClr val="tx1"/>
            </a:solidFill>
            <a:ln w="19050">
              <a:solidFill>
                <a:schemeClr val="tx1"/>
              </a:solidFill>
              <a:miter lim="800000"/>
              <a:headEnd/>
              <a:tailEnd type="none" w="lg" len="med"/>
            </a:ln>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dirty="0">
                  <a:solidFill>
                    <a:srgbClr val="FFFFFF"/>
                  </a:solidFill>
                  <a:latin typeface="Calibri" pitchFamily="34" charset="0"/>
                </a:rPr>
                <a:t>carbon sequestration</a:t>
              </a:r>
            </a:p>
          </p:txBody>
        </p:sp>
      </p:grpSp>
      <p:sp>
        <p:nvSpPr>
          <p:cNvPr id="28" name="Rectangle 27">
            <a:extLst>
              <a:ext uri="{FF2B5EF4-FFF2-40B4-BE49-F238E27FC236}">
                <a16:creationId xmlns:a16="http://schemas.microsoft.com/office/drawing/2014/main" id="{7B7262EE-1840-4B3B-9D1E-C06E810F5F9A}"/>
              </a:ext>
            </a:extLst>
          </p:cNvPr>
          <p:cNvSpPr/>
          <p:nvPr/>
        </p:nvSpPr>
        <p:spPr>
          <a:xfrm>
            <a:off x="-18695" y="0"/>
            <a:ext cx="1446780" cy="6861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8D632E8-65E2-49E6-8E2A-9CCD70287935}"/>
              </a:ext>
            </a:extLst>
          </p:cNvPr>
          <p:cNvSpPr/>
          <p:nvPr/>
        </p:nvSpPr>
        <p:spPr>
          <a:xfrm>
            <a:off x="10762437" y="-3460"/>
            <a:ext cx="1448258" cy="6861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lide Number Placeholder 3">
            <a:extLst>
              <a:ext uri="{FF2B5EF4-FFF2-40B4-BE49-F238E27FC236}">
                <a16:creationId xmlns:a16="http://schemas.microsoft.com/office/drawing/2014/main" id="{C152934C-84EE-4D45-AC98-82C278A4C084}"/>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7</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16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txBox="1">
            <a:spLocks/>
          </p:cNvSpPr>
          <p:nvPr/>
        </p:nvSpPr>
        <p:spPr>
          <a:xfrm>
            <a:off x="11463729" y="6399567"/>
            <a:ext cx="56392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latin typeface="Times New Roman" panose="02020603050405020304" pitchFamily="18" charset="0"/>
                <a:cs typeface="Times New Roman" panose="02020603050405020304" pitchFamily="18" charset="0"/>
              </a:rPr>
              <a:t>      </a:t>
            </a:r>
            <a:fld id="{A825CED8-DE45-4409-8558-D05F5B977B87}" type="slidenum">
              <a:rPr lang="en-US" sz="1400" smtClean="0">
                <a:solidFill>
                  <a:schemeClr val="bg1"/>
                </a:solidFill>
                <a:latin typeface="Times New Roman" panose="02020603050405020304" pitchFamily="18" charset="0"/>
                <a:cs typeface="Times New Roman" panose="02020603050405020304" pitchFamily="18" charset="0"/>
              </a:rPr>
              <a:pPr/>
              <a:t>8</a:t>
            </a:fld>
            <a:endParaRPr lang="en-US" sz="1400" dirty="0">
              <a:solidFill>
                <a:schemeClr val="bg1"/>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92F4432D-2E61-4A39-851C-D76CA655F1CE}"/>
              </a:ext>
            </a:extLst>
          </p:cNvPr>
          <p:cNvGrpSpPr/>
          <p:nvPr/>
        </p:nvGrpSpPr>
        <p:grpSpPr>
          <a:xfrm>
            <a:off x="-18448" y="-13474"/>
            <a:ext cx="12210448" cy="6871474"/>
            <a:chOff x="-18448" y="-13474"/>
            <a:chExt cx="12210448" cy="6871474"/>
          </a:xfrm>
        </p:grpSpPr>
        <p:sp>
          <p:nvSpPr>
            <p:cNvPr id="6" name="Rectangle 5"/>
            <p:cNvSpPr/>
            <p:nvPr/>
          </p:nvSpPr>
          <p:spPr>
            <a:xfrm>
              <a:off x="0" y="-13474"/>
              <a:ext cx="12192000" cy="709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8448" y="6087534"/>
              <a:ext cx="12210447" cy="7704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20120" y="696352"/>
              <a:ext cx="12153457" cy="5391182"/>
              <a:chOff x="20120" y="696352"/>
              <a:chExt cx="12153457" cy="5391182"/>
            </a:xfrm>
          </p:grpSpPr>
          <p:grpSp>
            <p:nvGrpSpPr>
              <p:cNvPr id="5" name="Group 4"/>
              <p:cNvGrpSpPr/>
              <p:nvPr/>
            </p:nvGrpSpPr>
            <p:grpSpPr>
              <a:xfrm>
                <a:off x="20120" y="696352"/>
                <a:ext cx="12153457" cy="5391182"/>
                <a:chOff x="20096" y="696352"/>
                <a:chExt cx="12153457" cy="5391182"/>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329"/>
                <a:stretch/>
              </p:blipFill>
              <p:spPr bwMode="auto">
                <a:xfrm>
                  <a:off x="20096" y="696352"/>
                  <a:ext cx="12153457" cy="5391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8844" y="753548"/>
                  <a:ext cx="9677649" cy="584775"/>
                </a:xfrm>
                <a:prstGeom prst="rect">
                  <a:avLst/>
                </a:prstGeom>
                <a:solidFill>
                  <a:schemeClr val="bg1"/>
                </a:solidFill>
              </p:spPr>
              <p:txBody>
                <a:bodyPr wrap="none" rtlCol="0">
                  <a:spAutoFit/>
                </a:bodyPr>
                <a:lstStyle/>
                <a:p>
                  <a:r>
                    <a:rPr lang="en-US" sz="3200" b="1" dirty="0"/>
                    <a:t>Tradeoffs for Alternative Forest Management Scenarios</a:t>
                  </a:r>
                </a:p>
              </p:txBody>
            </p:sp>
          </p:grpSp>
          <p:sp>
            <p:nvSpPr>
              <p:cNvPr id="9" name="TextBox 8"/>
              <p:cNvSpPr txBox="1"/>
              <p:nvPr/>
            </p:nvSpPr>
            <p:spPr>
              <a:xfrm>
                <a:off x="3956372" y="4843616"/>
                <a:ext cx="1919333" cy="907941"/>
              </a:xfrm>
              <a:prstGeom prst="rect">
                <a:avLst/>
              </a:prstGeom>
              <a:solidFill>
                <a:schemeClr val="bg1"/>
              </a:solidFill>
            </p:spPr>
            <p:txBody>
              <a:bodyPr wrap="square" lIns="0" tIns="0" rIns="0" bIns="0" rtlCol="0">
                <a:spAutoFit/>
              </a:bodyPr>
              <a:lstStyle/>
              <a:p>
                <a:pPr algn="ctr"/>
                <a:r>
                  <a:rPr lang="en-US" sz="1700" b="1" dirty="0"/>
                  <a:t>Old Forest Landscape</a:t>
                </a:r>
              </a:p>
              <a:p>
                <a:pPr algn="ctr"/>
                <a:r>
                  <a:rPr lang="en-US" sz="1400" i="1" dirty="0"/>
                  <a:t>(ecological reference condition)</a:t>
                </a:r>
              </a:p>
              <a:p>
                <a:pPr algn="ctr"/>
                <a:endParaRPr lang="en-US" sz="1400" i="1" dirty="0"/>
              </a:p>
            </p:txBody>
          </p:sp>
        </p:grpSp>
        <p:pic>
          <p:nvPicPr>
            <p:cNvPr id="2" name="Picture 1">
              <a:extLst>
                <a:ext uri="{FF2B5EF4-FFF2-40B4-BE49-F238E27FC236}">
                  <a16:creationId xmlns:a16="http://schemas.microsoft.com/office/drawing/2014/main" id="{6123FEDD-EFE8-4587-9873-A15AF4573B77}"/>
                </a:ext>
              </a:extLst>
            </p:cNvPr>
            <p:cNvPicPr>
              <a:picLocks noChangeAspect="1"/>
            </p:cNvPicPr>
            <p:nvPr/>
          </p:nvPicPr>
          <p:blipFill>
            <a:blip r:embed="rId4"/>
            <a:stretch>
              <a:fillRect/>
            </a:stretch>
          </p:blipFill>
          <p:spPr>
            <a:xfrm>
              <a:off x="8189186" y="1674300"/>
              <a:ext cx="3484080" cy="2815309"/>
            </a:xfrm>
            <a:prstGeom prst="rect">
              <a:avLst/>
            </a:prstGeom>
          </p:spPr>
        </p:pic>
      </p:grpSp>
      <p:sp>
        <p:nvSpPr>
          <p:cNvPr id="14" name="Oval 13">
            <a:extLst>
              <a:ext uri="{FF2B5EF4-FFF2-40B4-BE49-F238E27FC236}">
                <a16:creationId xmlns:a16="http://schemas.microsoft.com/office/drawing/2014/main" id="{653E4F7F-A9A4-4C58-A8B0-0198D43F8866}"/>
              </a:ext>
            </a:extLst>
          </p:cNvPr>
          <p:cNvSpPr/>
          <p:nvPr/>
        </p:nvSpPr>
        <p:spPr>
          <a:xfrm>
            <a:off x="5838761" y="4294909"/>
            <a:ext cx="2483204" cy="1866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3">
            <a:extLst>
              <a:ext uri="{FF2B5EF4-FFF2-40B4-BE49-F238E27FC236}">
                <a16:creationId xmlns:a16="http://schemas.microsoft.com/office/drawing/2014/main" id="{0B0FCDC3-5101-4F64-97E3-05760782EF20}"/>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8</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561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2005" y="-5935"/>
            <a:ext cx="8899872" cy="646331"/>
          </a:xfrm>
          <a:prstGeom prst="rect">
            <a:avLst/>
          </a:prstGeom>
          <a:noFill/>
        </p:spPr>
        <p:txBody>
          <a:bodyPr wrap="none" rtlCol="0">
            <a:spAutoFit/>
          </a:bodyPr>
          <a:lstStyle/>
          <a:p>
            <a:pPr algn="ctr"/>
            <a:r>
              <a:rPr lang="en-US" sz="3600" b="1" dirty="0"/>
              <a:t>Linking Models for Salmon Recovery Planning</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5415" t="22082" r="15786" b="40262"/>
          <a:stretch/>
        </p:blipFill>
        <p:spPr>
          <a:xfrm>
            <a:off x="1885897" y="4953486"/>
            <a:ext cx="3163389" cy="1637211"/>
          </a:xfrm>
          <a:prstGeom prst="rect">
            <a:avLst/>
          </a:prstGeom>
        </p:spPr>
      </p:pic>
      <p:sp>
        <p:nvSpPr>
          <p:cNvPr id="9" name="TextBox 8"/>
          <p:cNvSpPr txBox="1"/>
          <p:nvPr/>
        </p:nvSpPr>
        <p:spPr>
          <a:xfrm>
            <a:off x="1354670" y="4572595"/>
            <a:ext cx="4520631" cy="461665"/>
          </a:xfrm>
          <a:prstGeom prst="rect">
            <a:avLst/>
          </a:prstGeom>
          <a:noFill/>
        </p:spPr>
        <p:txBody>
          <a:bodyPr wrap="square" rtlCol="0">
            <a:spAutoFit/>
          </a:bodyPr>
          <a:lstStyle>
            <a:defPPr>
              <a:defRPr lang="en-US"/>
            </a:defPPr>
            <a:lvl1pPr algn="ctr">
              <a:defRPr sz="2400" b="1">
                <a:solidFill>
                  <a:schemeClr val="accent1"/>
                </a:solidFill>
              </a:defRPr>
            </a:lvl1pPr>
          </a:lstStyle>
          <a:p>
            <a:r>
              <a:rPr lang="en-US" dirty="0"/>
              <a:t>Penumbra: Stream Temperature</a:t>
            </a:r>
          </a:p>
        </p:txBody>
      </p:sp>
      <p:sp>
        <p:nvSpPr>
          <p:cNvPr id="14" name="TextBox 13"/>
          <p:cNvSpPr txBox="1"/>
          <p:nvPr/>
        </p:nvSpPr>
        <p:spPr>
          <a:xfrm>
            <a:off x="1270004" y="2464643"/>
            <a:ext cx="4470400" cy="461665"/>
          </a:xfrm>
          <a:prstGeom prst="rect">
            <a:avLst/>
          </a:prstGeom>
          <a:noFill/>
        </p:spPr>
        <p:txBody>
          <a:bodyPr wrap="square" rtlCol="0">
            <a:spAutoFit/>
          </a:bodyPr>
          <a:lstStyle>
            <a:defPPr>
              <a:defRPr lang="en-US"/>
            </a:defPPr>
            <a:lvl1pPr algn="ctr">
              <a:defRPr sz="2400" b="1">
                <a:solidFill>
                  <a:schemeClr val="accent1"/>
                </a:solidFill>
              </a:defRPr>
            </a:lvl1pPr>
          </a:lstStyle>
          <a:p>
            <a:r>
              <a:rPr lang="en-US" dirty="0"/>
              <a:t>VELMA:  Large Woody Debris</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5897" y="833418"/>
            <a:ext cx="3163389" cy="1626339"/>
          </a:xfrm>
          <a:prstGeom prst="rect">
            <a:avLst/>
          </a:prstGeom>
        </p:spPr>
      </p:pic>
      <p:sp>
        <p:nvSpPr>
          <p:cNvPr id="17" name="TextBox 16"/>
          <p:cNvSpPr txBox="1"/>
          <p:nvPr/>
        </p:nvSpPr>
        <p:spPr>
          <a:xfrm>
            <a:off x="1732047" y="467113"/>
            <a:ext cx="3578505" cy="461665"/>
          </a:xfrm>
          <a:prstGeom prst="rect">
            <a:avLst/>
          </a:prstGeom>
          <a:noFill/>
        </p:spPr>
        <p:txBody>
          <a:bodyPr wrap="square" rtlCol="0">
            <a:spAutoFit/>
          </a:bodyPr>
          <a:lstStyle>
            <a:defPPr>
              <a:defRPr lang="en-US"/>
            </a:defPPr>
            <a:lvl1pPr algn="ctr">
              <a:defRPr b="1">
                <a:solidFill>
                  <a:schemeClr val="accent1"/>
                </a:solidFill>
              </a:defRPr>
            </a:lvl1pPr>
          </a:lstStyle>
          <a:p>
            <a:r>
              <a:rPr lang="en-US" sz="2400" dirty="0"/>
              <a:t>VELMA: Peak &amp; Low Flow*</a:t>
            </a: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0468" y="2309666"/>
            <a:ext cx="3394704" cy="2835181"/>
          </a:xfrm>
          <a:prstGeom prst="rect">
            <a:avLst/>
          </a:prstGeom>
        </p:spPr>
      </p:pic>
      <p:sp>
        <p:nvSpPr>
          <p:cNvPr id="16" name="Right Arrow 15"/>
          <p:cNvSpPr/>
          <p:nvPr/>
        </p:nvSpPr>
        <p:spPr>
          <a:xfrm rot="1064554">
            <a:off x="5154699" y="1885050"/>
            <a:ext cx="1293915" cy="3222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a:off x="5136372" y="3566150"/>
            <a:ext cx="1326608" cy="3222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p:cNvSpPr/>
          <p:nvPr/>
        </p:nvSpPr>
        <p:spPr>
          <a:xfrm rot="20100258">
            <a:off x="5228344" y="5403131"/>
            <a:ext cx="1293915" cy="3222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6453536" y="1928777"/>
            <a:ext cx="3394702" cy="461665"/>
          </a:xfrm>
          <a:prstGeom prst="rect">
            <a:avLst/>
          </a:prstGeom>
          <a:noFill/>
        </p:spPr>
        <p:txBody>
          <a:bodyPr wrap="square" rtlCol="0">
            <a:spAutoFit/>
          </a:bodyPr>
          <a:lstStyle>
            <a:defPPr>
              <a:defRPr lang="en-US"/>
            </a:defPPr>
            <a:lvl1pPr algn="ctr">
              <a:defRPr sz="2400" b="1">
                <a:solidFill>
                  <a:schemeClr val="accent1"/>
                </a:solidFill>
              </a:defRPr>
            </a:lvl1pPr>
          </a:lstStyle>
          <a:p>
            <a:r>
              <a:rPr lang="en-US" dirty="0"/>
              <a:t>EDT:  Fish Habitat</a:t>
            </a:r>
          </a:p>
        </p:txBody>
      </p:sp>
      <p:sp>
        <p:nvSpPr>
          <p:cNvPr id="19" name="TextBox 18"/>
          <p:cNvSpPr txBox="1"/>
          <p:nvPr/>
        </p:nvSpPr>
        <p:spPr>
          <a:xfrm>
            <a:off x="7053943" y="6492705"/>
            <a:ext cx="3586666" cy="369332"/>
          </a:xfrm>
          <a:prstGeom prst="rect">
            <a:avLst/>
          </a:prstGeom>
          <a:noFill/>
        </p:spPr>
        <p:txBody>
          <a:bodyPr wrap="square" rtlCol="0">
            <a:spAutoFit/>
          </a:bodyPr>
          <a:lstStyle/>
          <a:p>
            <a:r>
              <a:rPr lang="en-US" dirty="0">
                <a:solidFill>
                  <a:schemeClr val="accent1"/>
                </a:solidFill>
              </a:rPr>
              <a:t>*Sediment model in development</a:t>
            </a:r>
          </a:p>
        </p:txBody>
      </p:sp>
      <p:pic>
        <p:nvPicPr>
          <p:cNvPr id="2050"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203" r="7140" b="-1024"/>
          <a:stretch/>
        </p:blipFill>
        <p:spPr bwMode="auto">
          <a:xfrm>
            <a:off x="1908707" y="2855870"/>
            <a:ext cx="3146810" cy="1739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a:extLst>
              <a:ext uri="{FF2B5EF4-FFF2-40B4-BE49-F238E27FC236}">
                <a16:creationId xmlns:a16="http://schemas.microsoft.com/office/drawing/2014/main" id="{D147E44F-73F5-4C45-84FE-30DB752BCBC4}"/>
              </a:ext>
            </a:extLst>
          </p:cNvPr>
          <p:cNvSpPr/>
          <p:nvPr/>
        </p:nvSpPr>
        <p:spPr>
          <a:xfrm>
            <a:off x="-18695" y="0"/>
            <a:ext cx="1446780" cy="6861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C0815E2-82DE-4CB2-9104-EEDFDA905D4D}"/>
              </a:ext>
            </a:extLst>
          </p:cNvPr>
          <p:cNvSpPr/>
          <p:nvPr/>
        </p:nvSpPr>
        <p:spPr>
          <a:xfrm>
            <a:off x="10762437" y="-3460"/>
            <a:ext cx="1448258" cy="6861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lide Number Placeholder 3">
            <a:extLst>
              <a:ext uri="{FF2B5EF4-FFF2-40B4-BE49-F238E27FC236}">
                <a16:creationId xmlns:a16="http://schemas.microsoft.com/office/drawing/2014/main" id="{FF26E531-9779-44A7-BD0B-ECDA7C5767CB}"/>
              </a:ext>
            </a:extLst>
          </p:cNvPr>
          <p:cNvSpPr txBox="1">
            <a:spLocks/>
          </p:cNvSpPr>
          <p:nvPr/>
        </p:nvSpPr>
        <p:spPr>
          <a:xfrm>
            <a:off x="11480652" y="6501779"/>
            <a:ext cx="5639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825CED8-DE45-4409-8558-D05F5B977B87}" type="slidenum">
              <a:rPr lang="en-US" sz="1400" smtClean="0">
                <a:solidFill>
                  <a:schemeClr val="bg1">
                    <a:lumMod val="95000"/>
                  </a:schemeClr>
                </a:solidFill>
                <a:latin typeface="Times New Roman" panose="02020603050405020304" pitchFamily="18" charset="0"/>
                <a:cs typeface="Times New Roman" panose="02020603050405020304" pitchFamily="18" charset="0"/>
              </a:rPr>
              <a:pPr algn="r"/>
              <a:t>9</a:t>
            </a:fld>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664215"/>
      </p:ext>
    </p:extLst>
  </p:cSld>
  <p:clrMapOvr>
    <a:masterClrMapping/>
  </p:clrMapOvr>
</p:sld>
</file>

<file path=ppt/theme/theme1.xml><?xml version="1.0" encoding="utf-8"?>
<a:theme xmlns:a="http://schemas.openxmlformats.org/drawingml/2006/main" name="Completely Blan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Kavlock_BOSC_101 _20140616 (3).pptx [Read-Only]" id="{6D68E65D-93F1-4C5A-B4F7-F0C3B6F70540}" vid="{7395D7A8-A12E-4619-8785-AE7F65978B98}"/>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F43978A7-D47B-44E7-A210-C8F640764588}">
  <ds:schemaRefs>
    <ds:schemaRef ds:uri="ESRI.ArcGIS.Mapping.OfficeIntegration.PowerPointInfo"/>
  </ds:schemaRefs>
</ds:datastoreItem>
</file>

<file path=customXml/itemProps10.xml><?xml version="1.0" encoding="utf-8"?>
<ds:datastoreItem xmlns:ds="http://schemas.openxmlformats.org/officeDocument/2006/customXml" ds:itemID="{34DF49C4-30F6-42AC-9268-EEB13DFF0696}">
  <ds:schemaRefs>
    <ds:schemaRef ds:uri="ESRI.ArcGIS.Mapping.OfficeIntegration.PowerPointInfo"/>
  </ds:schemaRefs>
</ds:datastoreItem>
</file>

<file path=customXml/itemProps11.xml><?xml version="1.0" encoding="utf-8"?>
<ds:datastoreItem xmlns:ds="http://schemas.openxmlformats.org/officeDocument/2006/customXml" ds:itemID="{1D4EA92C-F999-4BAA-B68D-BB176BA2AFA5}">
  <ds:schemaRefs>
    <ds:schemaRef ds:uri="ESRI.ArcGIS.Mapping.OfficeIntegration.PowerPointInfo"/>
  </ds:schemaRefs>
</ds:datastoreItem>
</file>

<file path=customXml/itemProps12.xml><?xml version="1.0" encoding="utf-8"?>
<ds:datastoreItem xmlns:ds="http://schemas.openxmlformats.org/officeDocument/2006/customXml" ds:itemID="{F9E44FC9-93EB-483B-BB5F-9371BA1AF6EE}">
  <ds:schemaRefs>
    <ds:schemaRef ds:uri="ESRI.ArcGIS.Mapping.OfficeIntegration.PowerPointInfo"/>
  </ds:schemaRefs>
</ds:datastoreItem>
</file>

<file path=customXml/itemProps13.xml><?xml version="1.0" encoding="utf-8"?>
<ds:datastoreItem xmlns:ds="http://schemas.openxmlformats.org/officeDocument/2006/customXml" ds:itemID="{68F8C180-4C5E-43E0-A74E-15D9853BA326}">
  <ds:schemaRefs>
    <ds:schemaRef ds:uri="ESRI.ArcGIS.Mapping.OfficeIntegration.PowerPointInfo"/>
  </ds:schemaRefs>
</ds:datastoreItem>
</file>

<file path=customXml/itemProps14.xml><?xml version="1.0" encoding="utf-8"?>
<ds:datastoreItem xmlns:ds="http://schemas.openxmlformats.org/officeDocument/2006/customXml" ds:itemID="{658B8C5C-51A5-499C-B2E6-133CF98543B3}">
  <ds:schemaRefs>
    <ds:schemaRef ds:uri="ESRI.ArcGIS.Mapping.OfficeIntegration.PowerPointInfo"/>
  </ds:schemaRefs>
</ds:datastoreItem>
</file>

<file path=customXml/itemProps15.xml><?xml version="1.0" encoding="utf-8"?>
<ds:datastoreItem xmlns:ds="http://schemas.openxmlformats.org/officeDocument/2006/customXml" ds:itemID="{8EF9CD7D-E325-4974-B0CE-7116CFE55A36}">
  <ds:schemaRefs>
    <ds:schemaRef ds:uri="ESRI.ArcGIS.Mapping.OfficeIntegration.PowerPointInfo"/>
  </ds:schemaRefs>
</ds:datastoreItem>
</file>

<file path=customXml/itemProps16.xml><?xml version="1.0" encoding="utf-8"?>
<ds:datastoreItem xmlns:ds="http://schemas.openxmlformats.org/officeDocument/2006/customXml" ds:itemID="{A20F8C6B-D602-4C55-BFB2-F2094C64C6AC}">
  <ds:schemaRefs>
    <ds:schemaRef ds:uri="ESRI.ArcGIS.Mapping.OfficeIntegration.PowerPointInfo"/>
  </ds:schemaRefs>
</ds:datastoreItem>
</file>

<file path=customXml/itemProps17.xml><?xml version="1.0" encoding="utf-8"?>
<ds:datastoreItem xmlns:ds="http://schemas.openxmlformats.org/officeDocument/2006/customXml" ds:itemID="{EAE85A04-6094-48F6-B898-2E6034FB7FA9}">
  <ds:schemaRefs>
    <ds:schemaRef ds:uri="ESRI.ArcGIS.Mapping.OfficeIntegration.PowerPointInfo"/>
  </ds:schemaRefs>
</ds:datastoreItem>
</file>

<file path=customXml/itemProps18.xml><?xml version="1.0" encoding="utf-8"?>
<ds:datastoreItem xmlns:ds="http://schemas.openxmlformats.org/officeDocument/2006/customXml" ds:itemID="{2FBAE6C7-7F46-4D75-8B5D-FFFE067A8D94}">
  <ds:schemaRefs>
    <ds:schemaRef ds:uri="ESRI.ArcGIS.Mapping.OfficeIntegration.PowerPointInfo"/>
  </ds:schemaRefs>
</ds:datastoreItem>
</file>

<file path=customXml/itemProps19.xml><?xml version="1.0" encoding="utf-8"?>
<ds:datastoreItem xmlns:ds="http://schemas.openxmlformats.org/officeDocument/2006/customXml" ds:itemID="{3FC93B4D-F452-4892-B2DF-418932047984}">
  <ds:schemaRefs>
    <ds:schemaRef ds:uri="ESRI.ArcGIS.Mapping.OfficeIntegration.PowerPointInfo"/>
  </ds:schemaRefs>
</ds:datastoreItem>
</file>

<file path=customXml/itemProps2.xml><?xml version="1.0" encoding="utf-8"?>
<ds:datastoreItem xmlns:ds="http://schemas.openxmlformats.org/officeDocument/2006/customXml" ds:itemID="{26C2BA80-C8CB-40C5-80B4-4427E66E0410}">
  <ds:schemaRefs>
    <ds:schemaRef ds:uri="ESRI.ArcGIS.Mapping.OfficeIntegration.PowerPointInfo"/>
  </ds:schemaRefs>
</ds:datastoreItem>
</file>

<file path=customXml/itemProps20.xml><?xml version="1.0" encoding="utf-8"?>
<ds:datastoreItem xmlns:ds="http://schemas.openxmlformats.org/officeDocument/2006/customXml" ds:itemID="{2595C314-C5EE-4C2E-8AD5-3B0CD00F7F49}">
  <ds:schemaRefs>
    <ds:schemaRef ds:uri="ESRI.ArcGIS.Mapping.OfficeIntegration.PowerPointInfo"/>
  </ds:schemaRefs>
</ds:datastoreItem>
</file>

<file path=customXml/itemProps21.xml><?xml version="1.0" encoding="utf-8"?>
<ds:datastoreItem xmlns:ds="http://schemas.openxmlformats.org/officeDocument/2006/customXml" ds:itemID="{E776A498-88DA-4F6D-9ABF-7B19204C4F55}">
  <ds:schemaRefs>
    <ds:schemaRef ds:uri="ESRI.ArcGIS.Mapping.OfficeIntegration.PowerPointInfo"/>
  </ds:schemaRefs>
</ds:datastoreItem>
</file>

<file path=customXml/itemProps22.xml><?xml version="1.0" encoding="utf-8"?>
<ds:datastoreItem xmlns:ds="http://schemas.openxmlformats.org/officeDocument/2006/customXml" ds:itemID="{AA05FDF4-19F0-4170-B125-C86C5629C78B}">
  <ds:schemaRefs>
    <ds:schemaRef ds:uri="ESRI.ArcGIS.Mapping.OfficeIntegration.PowerPointInfo"/>
  </ds:schemaRefs>
</ds:datastoreItem>
</file>

<file path=customXml/itemProps23.xml><?xml version="1.0" encoding="utf-8"?>
<ds:datastoreItem xmlns:ds="http://schemas.openxmlformats.org/officeDocument/2006/customXml" ds:itemID="{44B9F2E3-DCBB-4C9E-8842-9CDF5B28CFEB}">
  <ds:schemaRefs>
    <ds:schemaRef ds:uri="ESRI.ArcGIS.Mapping.OfficeIntegration.PowerPointInfo"/>
  </ds:schemaRefs>
</ds:datastoreItem>
</file>

<file path=customXml/itemProps24.xml><?xml version="1.0" encoding="utf-8"?>
<ds:datastoreItem xmlns:ds="http://schemas.openxmlformats.org/officeDocument/2006/customXml" ds:itemID="{476AF388-376B-4CE1-A7FA-9366512E70BB}">
  <ds:schemaRefs>
    <ds:schemaRef ds:uri="ESRI.ArcGIS.Mapping.OfficeIntegration.PowerPointInfo"/>
  </ds:schemaRefs>
</ds:datastoreItem>
</file>

<file path=customXml/itemProps25.xml><?xml version="1.0" encoding="utf-8"?>
<ds:datastoreItem xmlns:ds="http://schemas.openxmlformats.org/officeDocument/2006/customXml" ds:itemID="{154A1860-AA3C-40AF-B6D9-7B7A96D26081}">
  <ds:schemaRefs>
    <ds:schemaRef ds:uri="ESRI.ArcGIS.Mapping.OfficeIntegration.PowerPointInfo"/>
  </ds:schemaRefs>
</ds:datastoreItem>
</file>

<file path=customXml/itemProps26.xml><?xml version="1.0" encoding="utf-8"?>
<ds:datastoreItem xmlns:ds="http://schemas.openxmlformats.org/officeDocument/2006/customXml" ds:itemID="{1D4F2412-E366-496C-96B2-32F6FDF284F3}">
  <ds:schemaRefs>
    <ds:schemaRef ds:uri="ESRI.ArcGIS.Mapping.OfficeIntegration.PowerPointInfo"/>
  </ds:schemaRefs>
</ds:datastoreItem>
</file>

<file path=customXml/itemProps27.xml><?xml version="1.0" encoding="utf-8"?>
<ds:datastoreItem xmlns:ds="http://schemas.openxmlformats.org/officeDocument/2006/customXml" ds:itemID="{450F2C77-F777-4C99-8CD1-7E5FB38000BB}">
  <ds:schemaRefs>
    <ds:schemaRef ds:uri="ESRI.ArcGIS.Mapping.OfficeIntegration.PowerPointInfo"/>
  </ds:schemaRefs>
</ds:datastoreItem>
</file>

<file path=customXml/itemProps28.xml><?xml version="1.0" encoding="utf-8"?>
<ds:datastoreItem xmlns:ds="http://schemas.openxmlformats.org/officeDocument/2006/customXml" ds:itemID="{FCA823A5-7438-4311-8268-491B9E0EE34A}">
  <ds:schemaRefs>
    <ds:schemaRef ds:uri="ESRI.ArcGIS.Mapping.OfficeIntegration.PowerPointInfo"/>
  </ds:schemaRefs>
</ds:datastoreItem>
</file>

<file path=customXml/itemProps29.xml><?xml version="1.0" encoding="utf-8"?>
<ds:datastoreItem xmlns:ds="http://schemas.openxmlformats.org/officeDocument/2006/customXml" ds:itemID="{DC8A426C-B2F3-4CE4-9458-648A78F8C1AC}">
  <ds:schemaRefs>
    <ds:schemaRef ds:uri="ESRI.ArcGIS.Mapping.OfficeIntegration.PowerPointInfo"/>
  </ds:schemaRefs>
</ds:datastoreItem>
</file>

<file path=customXml/itemProps3.xml><?xml version="1.0" encoding="utf-8"?>
<ds:datastoreItem xmlns:ds="http://schemas.openxmlformats.org/officeDocument/2006/customXml" ds:itemID="{9C9DDB9E-8D25-43E7-ADE7-827CF75E9597}">
  <ds:schemaRefs>
    <ds:schemaRef ds:uri="ESRI.ArcGIS.Mapping.OfficeIntegration.PowerPointInfo"/>
  </ds:schemaRefs>
</ds:datastoreItem>
</file>

<file path=customXml/itemProps30.xml><?xml version="1.0" encoding="utf-8"?>
<ds:datastoreItem xmlns:ds="http://schemas.openxmlformats.org/officeDocument/2006/customXml" ds:itemID="{3B9E1EFC-9BBE-4758-B0DE-51506630D612}">
  <ds:schemaRefs>
    <ds:schemaRef ds:uri="ESRI.ArcGIS.Mapping.OfficeIntegration.PowerPointInfo"/>
  </ds:schemaRefs>
</ds:datastoreItem>
</file>

<file path=customXml/itemProps31.xml><?xml version="1.0" encoding="utf-8"?>
<ds:datastoreItem xmlns:ds="http://schemas.openxmlformats.org/officeDocument/2006/customXml" ds:itemID="{14294040-B47D-424E-BF3E-A38DE7C524C8}">
  <ds:schemaRefs>
    <ds:schemaRef ds:uri="ESRI.ArcGIS.Mapping.OfficeIntegration.PowerPointInfo"/>
  </ds:schemaRefs>
</ds:datastoreItem>
</file>

<file path=customXml/itemProps32.xml><?xml version="1.0" encoding="utf-8"?>
<ds:datastoreItem xmlns:ds="http://schemas.openxmlformats.org/officeDocument/2006/customXml" ds:itemID="{AE31E413-7C0A-4E5F-B145-B5912B9C8945}">
  <ds:schemaRefs>
    <ds:schemaRef ds:uri="ESRI.ArcGIS.Mapping.OfficeIntegration.PowerPointInfo"/>
  </ds:schemaRefs>
</ds:datastoreItem>
</file>

<file path=customXml/itemProps33.xml><?xml version="1.0" encoding="utf-8"?>
<ds:datastoreItem xmlns:ds="http://schemas.openxmlformats.org/officeDocument/2006/customXml" ds:itemID="{9ACF5B65-77B7-4D5D-93BB-99D8B9565737}">
  <ds:schemaRefs>
    <ds:schemaRef ds:uri="ESRI.ArcGIS.Mapping.OfficeIntegration.PowerPointInfo"/>
  </ds:schemaRefs>
</ds:datastoreItem>
</file>

<file path=customXml/itemProps34.xml><?xml version="1.0" encoding="utf-8"?>
<ds:datastoreItem xmlns:ds="http://schemas.openxmlformats.org/officeDocument/2006/customXml" ds:itemID="{7EED9CD3-9791-4603-B237-2937510843BA}">
  <ds:schemaRefs>
    <ds:schemaRef ds:uri="ESRI.ArcGIS.Mapping.OfficeIntegration.PowerPointInfo"/>
  </ds:schemaRefs>
</ds:datastoreItem>
</file>

<file path=customXml/itemProps35.xml><?xml version="1.0" encoding="utf-8"?>
<ds:datastoreItem xmlns:ds="http://schemas.openxmlformats.org/officeDocument/2006/customXml" ds:itemID="{12726F42-6138-4C48-BA79-41417B24275F}">
  <ds:schemaRefs>
    <ds:schemaRef ds:uri="ESRI.ArcGIS.Mapping.OfficeIntegration.PowerPointInfo"/>
  </ds:schemaRefs>
</ds:datastoreItem>
</file>

<file path=customXml/itemProps36.xml><?xml version="1.0" encoding="utf-8"?>
<ds:datastoreItem xmlns:ds="http://schemas.openxmlformats.org/officeDocument/2006/customXml" ds:itemID="{EDCE51B5-592C-4BE5-8222-BA7B95634C16}">
  <ds:schemaRefs>
    <ds:schemaRef ds:uri="ESRI.ArcGIS.Mapping.OfficeIntegration.PowerPointInfo"/>
  </ds:schemaRefs>
</ds:datastoreItem>
</file>

<file path=customXml/itemProps37.xml><?xml version="1.0" encoding="utf-8"?>
<ds:datastoreItem xmlns:ds="http://schemas.openxmlformats.org/officeDocument/2006/customXml" ds:itemID="{AC47EA5B-EA0A-451C-B607-03DD178277F9}">
  <ds:schemaRefs>
    <ds:schemaRef ds:uri="ESRI.ArcGIS.Mapping.OfficeIntegration.PowerPointInfo"/>
  </ds:schemaRefs>
</ds:datastoreItem>
</file>

<file path=customXml/itemProps38.xml><?xml version="1.0" encoding="utf-8"?>
<ds:datastoreItem xmlns:ds="http://schemas.openxmlformats.org/officeDocument/2006/customXml" ds:itemID="{1C1322CA-B754-4380-BB9D-32C51C87D31F}">
  <ds:schemaRefs>
    <ds:schemaRef ds:uri="ESRI.ArcGIS.Mapping.OfficeIntegration.PowerPointInfo"/>
  </ds:schemaRefs>
</ds:datastoreItem>
</file>

<file path=customXml/itemProps39.xml><?xml version="1.0" encoding="utf-8"?>
<ds:datastoreItem xmlns:ds="http://schemas.openxmlformats.org/officeDocument/2006/customXml" ds:itemID="{CB7A6B0C-2800-40FF-9267-FAB36C8EC4F6}">
  <ds:schemaRefs>
    <ds:schemaRef ds:uri="ESRI.ArcGIS.Mapping.OfficeIntegration.PowerPointInfo"/>
  </ds:schemaRefs>
</ds:datastoreItem>
</file>

<file path=customXml/itemProps4.xml><?xml version="1.0" encoding="utf-8"?>
<ds:datastoreItem xmlns:ds="http://schemas.openxmlformats.org/officeDocument/2006/customXml" ds:itemID="{A1BA26A5-963E-4E1C-A4D1-5AC1505349EB}">
  <ds:schemaRefs>
    <ds:schemaRef ds:uri="ESRI.ArcGIS.Mapping.OfficeIntegration.PowerPointInfo"/>
  </ds:schemaRefs>
</ds:datastoreItem>
</file>

<file path=customXml/itemProps40.xml><?xml version="1.0" encoding="utf-8"?>
<ds:datastoreItem xmlns:ds="http://schemas.openxmlformats.org/officeDocument/2006/customXml" ds:itemID="{68153E4C-7397-460B-A195-369E9B83C6D3}">
  <ds:schemaRefs>
    <ds:schemaRef ds:uri="ESRI.ArcGIS.Mapping.OfficeIntegration.PowerPointInfo"/>
  </ds:schemaRefs>
</ds:datastoreItem>
</file>

<file path=customXml/itemProps41.xml><?xml version="1.0" encoding="utf-8"?>
<ds:datastoreItem xmlns:ds="http://schemas.openxmlformats.org/officeDocument/2006/customXml" ds:itemID="{D271E6BF-8E03-4547-8F53-152A3F1FA0B1}">
  <ds:schemaRefs>
    <ds:schemaRef ds:uri="ESRI.ArcGIS.Mapping.OfficeIntegration.PowerPointInfo"/>
  </ds:schemaRefs>
</ds:datastoreItem>
</file>

<file path=customXml/itemProps42.xml><?xml version="1.0" encoding="utf-8"?>
<ds:datastoreItem xmlns:ds="http://schemas.openxmlformats.org/officeDocument/2006/customXml" ds:itemID="{E4326ED9-7EE9-4502-BE71-6BB10E897206}">
  <ds:schemaRefs>
    <ds:schemaRef ds:uri="ESRI.ArcGIS.Mapping.OfficeIntegration.PowerPointInfo"/>
  </ds:schemaRefs>
</ds:datastoreItem>
</file>

<file path=customXml/itemProps43.xml><?xml version="1.0" encoding="utf-8"?>
<ds:datastoreItem xmlns:ds="http://schemas.openxmlformats.org/officeDocument/2006/customXml" ds:itemID="{E967E75D-782D-498F-B8AF-F7CE60892055}">
  <ds:schemaRefs>
    <ds:schemaRef ds:uri="ESRI.ArcGIS.Mapping.OfficeIntegration.PowerPointInfo"/>
  </ds:schemaRefs>
</ds:datastoreItem>
</file>

<file path=customXml/itemProps44.xml><?xml version="1.0" encoding="utf-8"?>
<ds:datastoreItem xmlns:ds="http://schemas.openxmlformats.org/officeDocument/2006/customXml" ds:itemID="{19ADD9A0-FE2C-482E-9962-1095B1E885AE}">
  <ds:schemaRefs>
    <ds:schemaRef ds:uri="ESRI.ArcGIS.Mapping.OfficeIntegration.PowerPointInfo"/>
  </ds:schemaRefs>
</ds:datastoreItem>
</file>

<file path=customXml/itemProps45.xml><?xml version="1.0" encoding="utf-8"?>
<ds:datastoreItem xmlns:ds="http://schemas.openxmlformats.org/officeDocument/2006/customXml" ds:itemID="{68773C20-E96C-4F9E-9816-AF3792EC5790}">
  <ds:schemaRefs>
    <ds:schemaRef ds:uri="ESRI.ArcGIS.Mapping.OfficeIntegration.PowerPointInfo"/>
  </ds:schemaRefs>
</ds:datastoreItem>
</file>

<file path=customXml/itemProps46.xml><?xml version="1.0" encoding="utf-8"?>
<ds:datastoreItem xmlns:ds="http://schemas.openxmlformats.org/officeDocument/2006/customXml" ds:itemID="{6489632F-E154-4059-9A8A-AFCD7724F047}">
  <ds:schemaRefs>
    <ds:schemaRef ds:uri="ESRI.ArcGIS.Mapping.OfficeIntegration.PowerPointInfo"/>
  </ds:schemaRefs>
</ds:datastoreItem>
</file>

<file path=customXml/itemProps47.xml><?xml version="1.0" encoding="utf-8"?>
<ds:datastoreItem xmlns:ds="http://schemas.openxmlformats.org/officeDocument/2006/customXml" ds:itemID="{C2C348A8-14AD-41FB-A9F4-25ACC9C91576}">
  <ds:schemaRefs>
    <ds:schemaRef ds:uri="ESRI.ArcGIS.Mapping.OfficeIntegration.PowerPointInfo"/>
  </ds:schemaRefs>
</ds:datastoreItem>
</file>

<file path=customXml/itemProps48.xml><?xml version="1.0" encoding="utf-8"?>
<ds:datastoreItem xmlns:ds="http://schemas.openxmlformats.org/officeDocument/2006/customXml" ds:itemID="{9E04AD46-BC39-44ED-8B09-3E9E8012DD96}">
  <ds:schemaRefs>
    <ds:schemaRef ds:uri="ESRI.ArcGIS.Mapping.OfficeIntegration.PowerPointInfo"/>
  </ds:schemaRefs>
</ds:datastoreItem>
</file>

<file path=customXml/itemProps49.xml><?xml version="1.0" encoding="utf-8"?>
<ds:datastoreItem xmlns:ds="http://schemas.openxmlformats.org/officeDocument/2006/customXml" ds:itemID="{73532EDA-2AC6-4155-BF00-D73196D06E69}">
  <ds:schemaRefs>
    <ds:schemaRef ds:uri="ESRI.ArcGIS.Mapping.OfficeIntegration.PowerPointInfo"/>
  </ds:schemaRefs>
</ds:datastoreItem>
</file>

<file path=customXml/itemProps5.xml><?xml version="1.0" encoding="utf-8"?>
<ds:datastoreItem xmlns:ds="http://schemas.openxmlformats.org/officeDocument/2006/customXml" ds:itemID="{94683AF3-7837-45B0-BB9F-38712C4AB033}">
  <ds:schemaRefs>
    <ds:schemaRef ds:uri="ESRI.ArcGIS.Mapping.OfficeIntegration.PowerPointInfo"/>
  </ds:schemaRefs>
</ds:datastoreItem>
</file>

<file path=customXml/itemProps50.xml><?xml version="1.0" encoding="utf-8"?>
<ds:datastoreItem xmlns:ds="http://schemas.openxmlformats.org/officeDocument/2006/customXml" ds:itemID="{0ADD8756-02BD-4833-9BC0-67E6255A7016}">
  <ds:schemaRefs>
    <ds:schemaRef ds:uri="ESRI.ArcGIS.Mapping.OfficeIntegration.PowerPointInfo"/>
  </ds:schemaRefs>
</ds:datastoreItem>
</file>

<file path=customXml/itemProps51.xml><?xml version="1.0" encoding="utf-8"?>
<ds:datastoreItem xmlns:ds="http://schemas.openxmlformats.org/officeDocument/2006/customXml" ds:itemID="{CC868226-CFE8-464D-8B4F-FD04AB4C4727}">
  <ds:schemaRefs>
    <ds:schemaRef ds:uri="ESRI.ArcGIS.Mapping.OfficeIntegration.PowerPointInfo"/>
  </ds:schemaRefs>
</ds:datastoreItem>
</file>

<file path=customXml/itemProps52.xml><?xml version="1.0" encoding="utf-8"?>
<ds:datastoreItem xmlns:ds="http://schemas.openxmlformats.org/officeDocument/2006/customXml" ds:itemID="{CBEE1D91-F551-4477-BF47-E49AD9A8B393}">
  <ds:schemaRefs>
    <ds:schemaRef ds:uri="ESRI.ArcGIS.Mapping.OfficeIntegration.PowerPointInfo"/>
  </ds:schemaRefs>
</ds:datastoreItem>
</file>

<file path=customXml/itemProps53.xml><?xml version="1.0" encoding="utf-8"?>
<ds:datastoreItem xmlns:ds="http://schemas.openxmlformats.org/officeDocument/2006/customXml" ds:itemID="{0CAC582C-8112-477F-B8BD-4363C4CDFF9D}">
  <ds:schemaRefs>
    <ds:schemaRef ds:uri="ESRI.ArcGIS.Mapping.OfficeIntegration.PowerPointInfo"/>
  </ds:schemaRefs>
</ds:datastoreItem>
</file>

<file path=customXml/itemProps54.xml><?xml version="1.0" encoding="utf-8"?>
<ds:datastoreItem xmlns:ds="http://schemas.openxmlformats.org/officeDocument/2006/customXml" ds:itemID="{E30041AB-869F-472A-AD16-623D8D6DEC3F}">
  <ds:schemaRefs>
    <ds:schemaRef ds:uri="ESRI.ArcGIS.Mapping.OfficeIntegration.PowerPointInfo"/>
  </ds:schemaRefs>
</ds:datastoreItem>
</file>

<file path=customXml/itemProps55.xml><?xml version="1.0" encoding="utf-8"?>
<ds:datastoreItem xmlns:ds="http://schemas.openxmlformats.org/officeDocument/2006/customXml" ds:itemID="{16B09B5F-E9AA-4276-8929-F655E61CD589}">
  <ds:schemaRefs>
    <ds:schemaRef ds:uri="ESRI.ArcGIS.Mapping.OfficeIntegration.PowerPointInfo"/>
  </ds:schemaRefs>
</ds:datastoreItem>
</file>

<file path=customXml/itemProps56.xml><?xml version="1.0" encoding="utf-8"?>
<ds:datastoreItem xmlns:ds="http://schemas.openxmlformats.org/officeDocument/2006/customXml" ds:itemID="{1578E405-99F9-41EC-BA70-E54125B42497}">
  <ds:schemaRefs>
    <ds:schemaRef ds:uri="ESRI.ArcGIS.Mapping.OfficeIntegration.PowerPointInfo"/>
  </ds:schemaRefs>
</ds:datastoreItem>
</file>

<file path=customXml/itemProps57.xml><?xml version="1.0" encoding="utf-8"?>
<ds:datastoreItem xmlns:ds="http://schemas.openxmlformats.org/officeDocument/2006/customXml" ds:itemID="{4A957535-E371-4101-A837-C655B0EAF06A}">
  <ds:schemaRefs>
    <ds:schemaRef ds:uri="ESRI.ArcGIS.Mapping.OfficeIntegration.PowerPointInfo"/>
  </ds:schemaRefs>
</ds:datastoreItem>
</file>

<file path=customXml/itemProps58.xml><?xml version="1.0" encoding="utf-8"?>
<ds:datastoreItem xmlns:ds="http://schemas.openxmlformats.org/officeDocument/2006/customXml" ds:itemID="{E2E10B1B-47F2-4F9C-B3D3-EF9B5958E6D6}">
  <ds:schemaRefs>
    <ds:schemaRef ds:uri="ESRI.ArcGIS.Mapping.OfficeIntegration.PowerPointInfo"/>
  </ds:schemaRefs>
</ds:datastoreItem>
</file>

<file path=customXml/itemProps59.xml><?xml version="1.0" encoding="utf-8"?>
<ds:datastoreItem xmlns:ds="http://schemas.openxmlformats.org/officeDocument/2006/customXml" ds:itemID="{1ED32A5E-E7D4-4209-9E1F-4A773E4F346C}">
  <ds:schemaRefs>
    <ds:schemaRef ds:uri="ESRI.ArcGIS.Mapping.OfficeIntegration.PowerPointInfo"/>
  </ds:schemaRefs>
</ds:datastoreItem>
</file>

<file path=customXml/itemProps6.xml><?xml version="1.0" encoding="utf-8"?>
<ds:datastoreItem xmlns:ds="http://schemas.openxmlformats.org/officeDocument/2006/customXml" ds:itemID="{D56E60C4-B50B-4A5A-B8F5-0D37C0816D08}">
  <ds:schemaRefs>
    <ds:schemaRef ds:uri="ESRI.ArcGIS.Mapping.OfficeIntegration.PowerPointInfo"/>
  </ds:schemaRefs>
</ds:datastoreItem>
</file>

<file path=customXml/itemProps60.xml><?xml version="1.0" encoding="utf-8"?>
<ds:datastoreItem xmlns:ds="http://schemas.openxmlformats.org/officeDocument/2006/customXml" ds:itemID="{2B884B65-60AA-4117-B847-A03886D5A1CF}">
  <ds:schemaRefs>
    <ds:schemaRef ds:uri="ESRI.ArcGIS.Mapping.OfficeIntegration.PowerPointInfo"/>
  </ds:schemaRefs>
</ds:datastoreItem>
</file>

<file path=customXml/itemProps61.xml><?xml version="1.0" encoding="utf-8"?>
<ds:datastoreItem xmlns:ds="http://schemas.openxmlformats.org/officeDocument/2006/customXml" ds:itemID="{C1BAF874-D36B-42C7-8C21-9A1072D6C526}">
  <ds:schemaRefs>
    <ds:schemaRef ds:uri="ESRI.ArcGIS.Mapping.OfficeIntegration.PowerPointInfo"/>
  </ds:schemaRefs>
</ds:datastoreItem>
</file>

<file path=customXml/itemProps62.xml><?xml version="1.0" encoding="utf-8"?>
<ds:datastoreItem xmlns:ds="http://schemas.openxmlformats.org/officeDocument/2006/customXml" ds:itemID="{6AB8FC00-35B6-44D7-995E-5A49019DAE00}">
  <ds:schemaRefs>
    <ds:schemaRef ds:uri="ESRI.ArcGIS.Mapping.OfficeIntegration.PowerPointInfo"/>
  </ds:schemaRefs>
</ds:datastoreItem>
</file>

<file path=customXml/itemProps7.xml><?xml version="1.0" encoding="utf-8"?>
<ds:datastoreItem xmlns:ds="http://schemas.openxmlformats.org/officeDocument/2006/customXml" ds:itemID="{3093D0B4-E310-4583-873B-FD50AFACDD51}">
  <ds:schemaRefs>
    <ds:schemaRef ds:uri="ESRI.ArcGIS.Mapping.OfficeIntegration.PowerPointInfo"/>
  </ds:schemaRefs>
</ds:datastoreItem>
</file>

<file path=customXml/itemProps8.xml><?xml version="1.0" encoding="utf-8"?>
<ds:datastoreItem xmlns:ds="http://schemas.openxmlformats.org/officeDocument/2006/customXml" ds:itemID="{299D6EB9-53C3-4E45-AB9E-4093D4743A36}">
  <ds:schemaRefs>
    <ds:schemaRef ds:uri="ESRI.ArcGIS.Mapping.OfficeIntegration.PowerPointInfo"/>
  </ds:schemaRefs>
</ds:datastoreItem>
</file>

<file path=customXml/itemProps9.xml><?xml version="1.0" encoding="utf-8"?>
<ds:datastoreItem xmlns:ds="http://schemas.openxmlformats.org/officeDocument/2006/customXml" ds:itemID="{C6156509-7C1B-479F-A44B-24CBB15071A4}">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23010</TotalTime>
  <Words>2872</Words>
  <Application>Microsoft Office PowerPoint</Application>
  <PresentationFormat>Widescreen</PresentationFormat>
  <Paragraphs>487</Paragraphs>
  <Slides>34</Slides>
  <Notes>30</Notes>
  <HiddenSlides>0</HiddenSlides>
  <MMClips>1</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34</vt:i4>
      </vt:variant>
    </vt:vector>
  </HeadingPairs>
  <TitlesOfParts>
    <vt:vector size="48" baseType="lpstr">
      <vt:lpstr>ＭＳ Ｐゴシック</vt:lpstr>
      <vt:lpstr>Arial</vt:lpstr>
      <vt:lpstr>Calibri</vt:lpstr>
      <vt:lpstr>Calibri Light</vt:lpstr>
      <vt:lpstr>Gill Sans MT</vt:lpstr>
      <vt:lpstr>Times New Roman</vt:lpstr>
      <vt:lpstr>Verdana</vt:lpstr>
      <vt:lpstr>Wingdings</vt:lpstr>
      <vt:lpstr>Completely Blanc</vt:lpstr>
      <vt:lpstr>1_Custom Design</vt:lpstr>
      <vt:lpstr>Custom Design</vt:lpstr>
      <vt:lpstr>1_Retrospect</vt:lpstr>
      <vt:lpstr>2_Custom Design</vt:lpstr>
      <vt:lpstr>Office Theme</vt:lpstr>
      <vt:lpstr>How Visualizing Ecosystem Land Management Assessments (VELMA) modeling quantifies co-benefits and tradeoffs in Community Forest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Greene, Rick</dc:creator>
  <cp:lastModifiedBy>McKane, Bob</cp:lastModifiedBy>
  <cp:revision>1318</cp:revision>
  <dcterms:created xsi:type="dcterms:W3CDTF">2015-01-23T16:44:17Z</dcterms:created>
  <dcterms:modified xsi:type="dcterms:W3CDTF">2018-05-16T16:40:34Z</dcterms:modified>
</cp:coreProperties>
</file>